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81" r:id="rId3"/>
    <p:sldId id="257" r:id="rId4"/>
    <p:sldId id="258" r:id="rId5"/>
    <p:sldId id="259" r:id="rId6"/>
    <p:sldId id="261" r:id="rId7"/>
    <p:sldId id="263" r:id="rId8"/>
    <p:sldId id="264" r:id="rId9"/>
    <p:sldId id="265" r:id="rId10"/>
    <p:sldId id="266" r:id="rId11"/>
    <p:sldId id="267" r:id="rId12"/>
    <p:sldId id="268" r:id="rId13"/>
    <p:sldId id="276" r:id="rId14"/>
    <p:sldId id="280" r:id="rId15"/>
    <p:sldId id="279" r:id="rId16"/>
    <p:sldId id="270" r:id="rId17"/>
    <p:sldId id="269" r:id="rId18"/>
    <p:sldId id="272" r:id="rId19"/>
    <p:sldId id="271" r:id="rId20"/>
    <p:sldId id="275" r:id="rId21"/>
    <p:sldId id="27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92A07F-C07F-43C0-9942-DAABB042A963}" type="datetimeFigureOut">
              <a:rPr lang="ru-RU" smtClean="0"/>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164866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92A07F-C07F-43C0-9942-DAABB042A963}" type="datetimeFigureOut">
              <a:rPr lang="ru-RU" smtClean="0"/>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270018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92A07F-C07F-43C0-9942-DAABB042A963}" type="datetimeFigureOut">
              <a:rPr lang="ru-RU" smtClean="0"/>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180878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92A07F-C07F-43C0-9942-DAABB042A963}" type="datetimeFigureOut">
              <a:rPr lang="ru-RU" smtClean="0"/>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6381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92A07F-C07F-43C0-9942-DAABB042A963}" type="datetimeFigureOut">
              <a:rPr lang="ru-RU" smtClean="0"/>
              <a:t>11.06.2021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166660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92A07F-C07F-43C0-9942-DAABB042A963}" type="datetimeFigureOut">
              <a:rPr lang="ru-RU" smtClean="0"/>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212175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92A07F-C07F-43C0-9942-DAABB042A963}" type="datetimeFigureOut">
              <a:rPr lang="ru-RU" smtClean="0"/>
              <a:t>11.06.2021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321278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92A07F-C07F-43C0-9942-DAABB042A963}" type="datetimeFigureOut">
              <a:rPr lang="ru-RU" smtClean="0"/>
              <a:t>11.06.2021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410782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92A07F-C07F-43C0-9942-DAABB042A963}" type="datetimeFigureOut">
              <a:rPr lang="ru-RU" smtClean="0"/>
              <a:t>11.06.2021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15787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92A07F-C07F-43C0-9942-DAABB042A963}" type="datetimeFigureOut">
              <a:rPr lang="ru-RU" smtClean="0"/>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232330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92A07F-C07F-43C0-9942-DAABB042A963}" type="datetimeFigureOut">
              <a:rPr lang="ru-RU" smtClean="0"/>
              <a:t>11.06.2021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0ACAD2-D7A0-4925-ABEC-6418D05D47A9}" type="slidenum">
              <a:rPr lang="ru-RU" smtClean="0"/>
              <a:t>‹#›</a:t>
            </a:fld>
            <a:endParaRPr lang="ru-RU"/>
          </a:p>
        </p:txBody>
      </p:sp>
    </p:spTree>
    <p:extLst>
      <p:ext uri="{BB962C8B-B14F-4D97-AF65-F5344CB8AC3E}">
        <p14:creationId xmlns:p14="http://schemas.microsoft.com/office/powerpoint/2010/main" val="153727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2A07F-C07F-43C0-9942-DAABB042A963}" type="datetimeFigureOut">
              <a:rPr lang="ru-RU" smtClean="0"/>
              <a:t>11.06.2021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CAD2-D7A0-4925-ABEC-6418D05D47A9}" type="slidenum">
              <a:rPr lang="ru-RU" smtClean="0"/>
              <a:t>‹#›</a:t>
            </a:fld>
            <a:endParaRPr lang="ru-RU"/>
          </a:p>
        </p:txBody>
      </p:sp>
    </p:spTree>
    <p:extLst>
      <p:ext uri="{BB962C8B-B14F-4D97-AF65-F5344CB8AC3E}">
        <p14:creationId xmlns:p14="http://schemas.microsoft.com/office/powerpoint/2010/main" val="23580701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hyperlink" Target="https://youtu.be/UqT8lk5lMG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a:t/>
            </a:r>
            <a:br>
              <a:rPr lang="ru-RU" dirty="0"/>
            </a:br>
            <a:r>
              <a:rPr lang="ru-RU" dirty="0"/>
              <a:t> </a:t>
            </a:r>
            <a:br>
              <a:rPr lang="ru-RU" dirty="0"/>
            </a:b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0" y="0"/>
            <a:ext cx="12192000" cy="6857999"/>
          </a:xfrm>
          <a:blipFill>
            <a:blip r:embed="rId2"/>
            <a:tile tx="0" ty="0" sx="100000" sy="100000" flip="none" algn="tl"/>
          </a:blipFill>
        </p:spPr>
        <p:txBody>
          <a:bodyPr>
            <a:normAutofit fontScale="25000" lnSpcReduction="20000"/>
          </a:bodyPr>
          <a:lstStyle/>
          <a:p>
            <a:pPr>
              <a:lnSpc>
                <a:spcPct val="120000"/>
              </a:lnSpc>
              <a:spcBef>
                <a:spcPts val="0"/>
              </a:spcBef>
            </a:pPr>
            <a:endParaRPr lang="ru-RU" sz="3500" b="1" dirty="0" smtClean="0"/>
          </a:p>
          <a:p>
            <a:pPr>
              <a:lnSpc>
                <a:spcPct val="120000"/>
              </a:lnSpc>
              <a:spcBef>
                <a:spcPts val="0"/>
              </a:spcBef>
            </a:pPr>
            <a:endParaRPr lang="ru-RU" sz="3500" b="1" dirty="0"/>
          </a:p>
          <a:p>
            <a:pPr>
              <a:lnSpc>
                <a:spcPct val="120000"/>
              </a:lnSpc>
              <a:spcBef>
                <a:spcPts val="0"/>
              </a:spcBef>
            </a:pPr>
            <a:endParaRPr lang="ru-RU" sz="3500" b="1" dirty="0" smtClean="0"/>
          </a:p>
          <a:p>
            <a:pPr>
              <a:lnSpc>
                <a:spcPct val="120000"/>
              </a:lnSpc>
              <a:spcBef>
                <a:spcPts val="0"/>
              </a:spcBef>
            </a:pPr>
            <a:endParaRPr lang="ru-RU" sz="5600" dirty="0"/>
          </a:p>
          <a:p>
            <a:pPr>
              <a:lnSpc>
                <a:spcPct val="120000"/>
              </a:lnSpc>
              <a:spcBef>
                <a:spcPts val="0"/>
              </a:spcBef>
            </a:pPr>
            <a:r>
              <a:rPr lang="ru-RU" sz="9600" b="1" dirty="0"/>
              <a:t>Историко-краеведческий </a:t>
            </a:r>
            <a:r>
              <a:rPr lang="ru-RU" sz="9600" b="1" dirty="0" smtClean="0"/>
              <a:t>музей</a:t>
            </a:r>
          </a:p>
          <a:p>
            <a:pPr>
              <a:lnSpc>
                <a:spcPct val="120000"/>
              </a:lnSpc>
              <a:spcBef>
                <a:spcPts val="0"/>
              </a:spcBef>
            </a:pPr>
            <a:r>
              <a:rPr lang="ru-RU" sz="9600" b="1" dirty="0" smtClean="0"/>
              <a:t> </a:t>
            </a:r>
            <a:r>
              <a:rPr lang="ru-RU" sz="9600" b="1" dirty="0"/>
              <a:t>Областного государственного бюджетного  общеобразовательного учреждения «</a:t>
            </a:r>
            <a:r>
              <a:rPr lang="ru-RU" sz="9600" b="1" dirty="0" err="1" smtClean="0"/>
              <a:t>Бирюченская</a:t>
            </a:r>
            <a:r>
              <a:rPr lang="ru-RU" sz="9600" b="1" dirty="0" smtClean="0"/>
              <a:t> средняя общеобразовательная школа ».</a:t>
            </a:r>
            <a:r>
              <a:rPr lang="ru-RU" sz="5600" dirty="0"/>
              <a:t> </a:t>
            </a:r>
          </a:p>
          <a:p>
            <a:pPr>
              <a:lnSpc>
                <a:spcPct val="120000"/>
              </a:lnSpc>
              <a:spcBef>
                <a:spcPts val="0"/>
              </a:spcBef>
            </a:pPr>
            <a:r>
              <a:rPr lang="ru-RU" sz="5600" dirty="0"/>
              <a:t> </a:t>
            </a:r>
          </a:p>
          <a:p>
            <a:pPr>
              <a:lnSpc>
                <a:spcPct val="120000"/>
              </a:lnSpc>
              <a:spcBef>
                <a:spcPts val="0"/>
              </a:spcBef>
            </a:pPr>
            <a:r>
              <a:rPr lang="ru-RU" sz="9600" b="1" dirty="0">
                <a:solidFill>
                  <a:schemeClr val="accent2">
                    <a:lumMod val="50000"/>
                  </a:schemeClr>
                </a:solidFill>
                <a:latin typeface="Arial Black" panose="020B0A04020102020204" pitchFamily="34" charset="0"/>
              </a:rPr>
              <a:t>«Школьный музей г. Бирюча» - работа на конкурс </a:t>
            </a:r>
            <a:endParaRPr lang="ru-RU" sz="9600" b="1" dirty="0" smtClean="0">
              <a:solidFill>
                <a:schemeClr val="accent2">
                  <a:lumMod val="50000"/>
                </a:schemeClr>
              </a:solidFill>
              <a:latin typeface="Arial Black" panose="020B0A04020102020204" pitchFamily="34" charset="0"/>
            </a:endParaRPr>
          </a:p>
          <a:p>
            <a:pPr>
              <a:lnSpc>
                <a:spcPct val="120000"/>
              </a:lnSpc>
              <a:spcBef>
                <a:spcPts val="0"/>
              </a:spcBef>
            </a:pPr>
            <a:r>
              <a:rPr lang="ru-RU" sz="9600" b="1" dirty="0" smtClean="0">
                <a:solidFill>
                  <a:schemeClr val="accent2">
                    <a:lumMod val="50000"/>
                  </a:schemeClr>
                </a:solidFill>
                <a:latin typeface="Arial Black" panose="020B0A04020102020204" pitchFamily="34" charset="0"/>
              </a:rPr>
              <a:t>«</a:t>
            </a:r>
            <a:r>
              <a:rPr lang="ru-RU" sz="9600" b="1" dirty="0">
                <a:solidFill>
                  <a:schemeClr val="accent2">
                    <a:lumMod val="50000"/>
                  </a:schemeClr>
                </a:solidFill>
                <a:latin typeface="Arial Black" panose="020B0A04020102020204" pitchFamily="34" charset="0"/>
              </a:rPr>
              <a:t>Лучший школьный </a:t>
            </a:r>
            <a:r>
              <a:rPr lang="ru-RU" sz="9600" b="1" dirty="0" smtClean="0">
                <a:solidFill>
                  <a:schemeClr val="accent2">
                    <a:lumMod val="50000"/>
                  </a:schemeClr>
                </a:solidFill>
                <a:latin typeface="Arial Black" panose="020B0A04020102020204" pitchFamily="34" charset="0"/>
              </a:rPr>
              <a:t>музей.</a:t>
            </a:r>
          </a:p>
          <a:p>
            <a:pPr>
              <a:lnSpc>
                <a:spcPct val="120000"/>
              </a:lnSpc>
              <a:spcBef>
                <a:spcPts val="0"/>
              </a:spcBef>
            </a:pPr>
            <a:r>
              <a:rPr lang="ru-RU" sz="9600" b="1" dirty="0" smtClean="0">
                <a:solidFill>
                  <a:schemeClr val="accent2">
                    <a:lumMod val="50000"/>
                  </a:schemeClr>
                </a:solidFill>
                <a:latin typeface="Arial Black" panose="020B0A04020102020204" pitchFamily="34" charset="0"/>
              </a:rPr>
              <a:t> Уголок </a:t>
            </a:r>
            <a:r>
              <a:rPr lang="ru-RU" sz="9600" b="1" dirty="0">
                <a:solidFill>
                  <a:schemeClr val="accent2">
                    <a:lumMod val="50000"/>
                  </a:schemeClr>
                </a:solidFill>
                <a:latin typeface="Arial Black" panose="020B0A04020102020204" pitchFamily="34" charset="0"/>
              </a:rPr>
              <a:t>памяти Великой Отечественной войны</a:t>
            </a:r>
            <a:r>
              <a:rPr lang="ru-RU" sz="9600" b="1" dirty="0" smtClean="0">
                <a:solidFill>
                  <a:schemeClr val="accent2">
                    <a:lumMod val="50000"/>
                  </a:schemeClr>
                </a:solidFill>
                <a:latin typeface="Arial Black" panose="020B0A04020102020204" pitchFamily="34" charset="0"/>
              </a:rPr>
              <a:t>»</a:t>
            </a:r>
            <a:endParaRPr lang="ru-RU" sz="9600" b="1" dirty="0">
              <a:solidFill>
                <a:schemeClr val="accent2">
                  <a:lumMod val="50000"/>
                </a:schemeClr>
              </a:solidFill>
              <a:latin typeface="Arial Black" panose="020B0A04020102020204" pitchFamily="34" charset="0"/>
            </a:endParaRPr>
          </a:p>
          <a:p>
            <a:pPr>
              <a:lnSpc>
                <a:spcPct val="120000"/>
              </a:lnSpc>
              <a:spcBef>
                <a:spcPts val="0"/>
              </a:spcBef>
            </a:pPr>
            <a:r>
              <a:rPr lang="ru-RU" sz="5600" b="1" dirty="0"/>
              <a:t> </a:t>
            </a:r>
            <a:endParaRPr lang="ru-RU" sz="5600" dirty="0"/>
          </a:p>
          <a:p>
            <a:pPr>
              <a:lnSpc>
                <a:spcPct val="120000"/>
              </a:lnSpc>
              <a:spcBef>
                <a:spcPts val="0"/>
              </a:spcBef>
            </a:pPr>
            <a:r>
              <a:rPr lang="ru-RU" sz="5600" b="1" dirty="0"/>
              <a:t>Ф.И.О. </a:t>
            </a:r>
            <a:r>
              <a:rPr lang="ru-RU" sz="5600" b="1" dirty="0" smtClean="0"/>
              <a:t>РУКОВАДИТЕЛЯ</a:t>
            </a:r>
            <a:endParaRPr lang="ru-RU" sz="5600" dirty="0" smtClean="0"/>
          </a:p>
          <a:p>
            <a:pPr>
              <a:lnSpc>
                <a:spcPct val="120000"/>
              </a:lnSpc>
              <a:spcBef>
                <a:spcPts val="0"/>
              </a:spcBef>
            </a:pPr>
            <a:r>
              <a:rPr lang="ru-RU" sz="5600" dirty="0" err="1" smtClean="0"/>
              <a:t>Хмелькова</a:t>
            </a:r>
            <a:r>
              <a:rPr lang="ru-RU" sz="5600" dirty="0" smtClean="0"/>
              <a:t> </a:t>
            </a:r>
            <a:r>
              <a:rPr lang="ru-RU" sz="5600" dirty="0"/>
              <a:t>Марина </a:t>
            </a:r>
            <a:r>
              <a:rPr lang="ru-RU" sz="5600" dirty="0" smtClean="0"/>
              <a:t>Ильинична</a:t>
            </a:r>
          </a:p>
          <a:p>
            <a:pPr>
              <a:lnSpc>
                <a:spcPct val="120000"/>
              </a:lnSpc>
              <a:spcBef>
                <a:spcPts val="0"/>
              </a:spcBef>
            </a:pPr>
            <a:endParaRPr lang="ru-RU" sz="5600" b="1" dirty="0" smtClean="0"/>
          </a:p>
          <a:p>
            <a:pPr>
              <a:lnSpc>
                <a:spcPct val="120000"/>
              </a:lnSpc>
              <a:spcBef>
                <a:spcPts val="0"/>
              </a:spcBef>
            </a:pPr>
            <a:r>
              <a:rPr lang="ru-RU" sz="5600" b="1" dirty="0" smtClean="0"/>
              <a:t>ПОЧТОВЫЙ АДРЕС И ТЕЛЕФОН </a:t>
            </a:r>
            <a:endParaRPr lang="ru-RU" sz="5600" dirty="0" smtClean="0"/>
          </a:p>
          <a:p>
            <a:pPr>
              <a:lnSpc>
                <a:spcPct val="120000"/>
              </a:lnSpc>
              <a:spcBef>
                <a:spcPts val="0"/>
              </a:spcBef>
            </a:pPr>
            <a:r>
              <a:rPr lang="ru-RU" sz="5600" dirty="0" smtClean="0"/>
              <a:t>Белгородская область</a:t>
            </a:r>
          </a:p>
          <a:p>
            <a:pPr>
              <a:lnSpc>
                <a:spcPct val="120000"/>
              </a:lnSpc>
              <a:spcBef>
                <a:spcPts val="0"/>
              </a:spcBef>
            </a:pPr>
            <a:r>
              <a:rPr lang="ru-RU" sz="5600" dirty="0" smtClean="0"/>
              <a:t>Красногвардейский район</a:t>
            </a:r>
          </a:p>
          <a:p>
            <a:pPr>
              <a:lnSpc>
                <a:spcPct val="120000"/>
              </a:lnSpc>
              <a:spcBef>
                <a:spcPts val="0"/>
              </a:spcBef>
            </a:pPr>
            <a:r>
              <a:rPr lang="ru-RU" sz="5600" dirty="0" err="1" smtClean="0"/>
              <a:t>г.Бирюч</a:t>
            </a:r>
            <a:r>
              <a:rPr lang="ru-RU" sz="5600" dirty="0" smtClean="0"/>
              <a:t>, ул. Красная, дом 5</a:t>
            </a:r>
          </a:p>
          <a:p>
            <a:pPr>
              <a:lnSpc>
                <a:spcPct val="120000"/>
              </a:lnSpc>
              <a:spcBef>
                <a:spcPts val="0"/>
              </a:spcBef>
            </a:pPr>
            <a:r>
              <a:rPr lang="ru-RU" sz="5600" dirty="0" smtClean="0"/>
              <a:t>Тел. 3-10-74</a:t>
            </a:r>
          </a:p>
          <a:p>
            <a:pPr>
              <a:lnSpc>
                <a:spcPct val="120000"/>
              </a:lnSpc>
              <a:spcBef>
                <a:spcPts val="0"/>
              </a:spcBef>
            </a:pPr>
            <a:endParaRPr lang="ru-RU" sz="5600" b="1" dirty="0" smtClean="0"/>
          </a:p>
          <a:p>
            <a:pPr>
              <a:lnSpc>
                <a:spcPct val="120000"/>
              </a:lnSpc>
              <a:spcBef>
                <a:spcPts val="0"/>
              </a:spcBef>
            </a:pPr>
            <a:r>
              <a:rPr lang="ru-RU" sz="5600" b="1" dirty="0" smtClean="0"/>
              <a:t>ПРОФИЛЬ МУЗЕЯ</a:t>
            </a:r>
            <a:endParaRPr lang="ru-RU" sz="5600" dirty="0" smtClean="0"/>
          </a:p>
          <a:p>
            <a:pPr>
              <a:lnSpc>
                <a:spcPct val="120000"/>
              </a:lnSpc>
              <a:spcBef>
                <a:spcPts val="0"/>
              </a:spcBef>
            </a:pPr>
            <a:r>
              <a:rPr lang="ru-RU" sz="5600" dirty="0" smtClean="0"/>
              <a:t>Краеведческий</a:t>
            </a:r>
            <a:r>
              <a:rPr lang="ru-RU" sz="5600" b="1" dirty="0" smtClean="0"/>
              <a:t> </a:t>
            </a:r>
          </a:p>
          <a:p>
            <a:pPr>
              <a:lnSpc>
                <a:spcPct val="120000"/>
              </a:lnSpc>
              <a:spcBef>
                <a:spcPts val="0"/>
              </a:spcBef>
            </a:pPr>
            <a:endParaRPr lang="ru-RU" sz="5600" b="1" dirty="0" smtClean="0"/>
          </a:p>
          <a:p>
            <a:pPr>
              <a:lnSpc>
                <a:spcPct val="120000"/>
              </a:lnSpc>
              <a:spcBef>
                <a:spcPts val="0"/>
              </a:spcBef>
            </a:pPr>
            <a:r>
              <a:rPr lang="ru-RU" sz="5600" b="1" dirty="0" smtClean="0"/>
              <a:t>ДАТА ОТКРЫТИЯ</a:t>
            </a:r>
            <a:endParaRPr lang="ru-RU" sz="5600" dirty="0" smtClean="0"/>
          </a:p>
          <a:p>
            <a:pPr>
              <a:lnSpc>
                <a:spcPct val="120000"/>
              </a:lnSpc>
              <a:spcBef>
                <a:spcPts val="0"/>
              </a:spcBef>
            </a:pPr>
            <a:r>
              <a:rPr lang="ru-RU" sz="5600" dirty="0" smtClean="0"/>
              <a:t>23 января 1968 год</a:t>
            </a:r>
          </a:p>
          <a:p>
            <a:pPr>
              <a:lnSpc>
                <a:spcPct val="120000"/>
              </a:lnSpc>
              <a:spcBef>
                <a:spcPts val="0"/>
              </a:spcBef>
            </a:pPr>
            <a:endParaRPr lang="ru-RU" sz="5600" dirty="0" smtClean="0"/>
          </a:p>
          <a:p>
            <a:pPr>
              <a:lnSpc>
                <a:spcPct val="120000"/>
              </a:lnSpc>
              <a:spcBef>
                <a:spcPts val="0"/>
              </a:spcBef>
            </a:pPr>
            <a:endParaRPr lang="ru-RU" sz="5600" dirty="0" smtClean="0"/>
          </a:p>
          <a:p>
            <a:pPr>
              <a:lnSpc>
                <a:spcPct val="120000"/>
              </a:lnSpc>
              <a:spcBef>
                <a:spcPts val="0"/>
              </a:spcBef>
            </a:pPr>
            <a:endParaRPr lang="ru-RU" sz="5600" dirty="0"/>
          </a:p>
          <a:p>
            <a:pPr>
              <a:lnSpc>
                <a:spcPct val="120000"/>
              </a:lnSpc>
              <a:spcBef>
                <a:spcPts val="0"/>
              </a:spcBef>
            </a:pPr>
            <a:r>
              <a:rPr lang="ru-RU" sz="3500" dirty="0"/>
              <a:t> </a:t>
            </a:r>
          </a:p>
          <a:p>
            <a:pPr>
              <a:lnSpc>
                <a:spcPct val="120000"/>
              </a:lnSpc>
              <a:spcBef>
                <a:spcPts val="0"/>
              </a:spcBef>
            </a:pP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92211">
            <a:off x="1231764" y="3955132"/>
            <a:ext cx="2708929" cy="1813415"/>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93884">
            <a:off x="8356029" y="4042253"/>
            <a:ext cx="2619888" cy="1753809"/>
          </a:xfrm>
          <a:prstGeom prst="rect">
            <a:avLst/>
          </a:prstGeom>
        </p:spPr>
      </p:pic>
    </p:spTree>
    <p:extLst>
      <p:ext uri="{BB962C8B-B14F-4D97-AF65-F5344CB8AC3E}">
        <p14:creationId xmlns:p14="http://schemas.microsoft.com/office/powerpoint/2010/main" val="3906920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337" y="160421"/>
            <a:ext cx="11919284" cy="6697579"/>
          </a:xfrm>
        </p:spPr>
        <p:txBody>
          <a:bodyPr>
            <a:normAutofit fontScale="62500" lnSpcReduction="20000"/>
          </a:bodyPr>
          <a:lstStyle/>
          <a:p>
            <a:r>
              <a:rPr lang="ru-RU" sz="4500" b="1" dirty="0"/>
              <a:t>Краткая характеристика наиболее ценных экспонатов музея по теме</a:t>
            </a:r>
            <a:r>
              <a:rPr lang="ru-RU" sz="4500" b="1" dirty="0" smtClean="0"/>
              <a:t>:</a:t>
            </a:r>
          </a:p>
          <a:p>
            <a:endParaRPr lang="ru-RU" sz="4500" dirty="0"/>
          </a:p>
          <a:p>
            <a:pPr algn="just">
              <a:lnSpc>
                <a:spcPct val="120000"/>
              </a:lnSpc>
              <a:spcBef>
                <a:spcPts val="0"/>
              </a:spcBef>
            </a:pPr>
            <a:r>
              <a:rPr lang="ru-RU" sz="2300" b="1" dirty="0">
                <a:latin typeface="Times New Roman" panose="02020603050405020304" pitchFamily="18" charset="0"/>
                <a:cs typeface="Times New Roman" panose="02020603050405020304" pitchFamily="18" charset="0"/>
              </a:rPr>
              <a:t>1. Письмо русского солдата с фронта от 28.08 1944 г. </a:t>
            </a:r>
            <a:endParaRPr lang="ru-RU" sz="2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2300" dirty="0">
                <a:latin typeface="Times New Roman" panose="02020603050405020304" pitchFamily="18" charset="0"/>
                <a:cs typeface="Times New Roman" panose="02020603050405020304" pitchFamily="18" charset="0"/>
              </a:rPr>
              <a:t>Письмо написано на клочке бумаги карандашом. В конце обозначено: П </a:t>
            </a:r>
            <a:r>
              <a:rPr lang="ru-RU" sz="2300" dirty="0" err="1">
                <a:latin typeface="Times New Roman" panose="02020603050405020304" pitchFamily="18" charset="0"/>
                <a:cs typeface="Times New Roman" panose="02020603050405020304" pitchFamily="18" charset="0"/>
              </a:rPr>
              <a:t>П</a:t>
            </a:r>
            <a:r>
              <a:rPr lang="ru-RU" sz="2300" dirty="0">
                <a:latin typeface="Times New Roman" panose="02020603050405020304" pitchFamily="18" charset="0"/>
                <a:cs typeface="Times New Roman" panose="02020603050405020304" pitchFamily="18" charset="0"/>
              </a:rPr>
              <a:t> 51991Ж. 28/08-44. Подпись. </a:t>
            </a:r>
          </a:p>
          <a:p>
            <a:pPr algn="just">
              <a:lnSpc>
                <a:spcPct val="120000"/>
              </a:lnSpc>
              <a:spcBef>
                <a:spcPts val="0"/>
              </a:spcBef>
            </a:pPr>
            <a:r>
              <a:rPr lang="ru-RU" sz="2300" dirty="0">
                <a:latin typeface="Times New Roman" panose="02020603050405020304" pitchFamily="18" charset="0"/>
                <a:cs typeface="Times New Roman" panose="02020603050405020304" pitchFamily="18" charset="0"/>
              </a:rPr>
              <a:t>Из письма «Привет с фронта из действующей армии. Конечно вам незнакомо это, зато знакомо вашему сыну Ивану Кирилловичу по совместной службе в одной батарее. 2 года я с вашим сыном . Так разрешите, дорогие отец и мать, и все хорошие, передать вам пламенный гвардейский привет и пожелания доброго здоровья в вашей жизни.  Дальше разрешите сообщить о вашем сыне И.К. Наградили  боевого командира трижды. Награжден  он Орденом Ленина, в газете «Правда» за 26 августа 1944 года, посмотрите сами,  орденом  Красной звезды  и орденом Красного знамени.  И вот, дорогой отец и мать, в июле м-е 44г.  в наступательном бою в ожесточенной схватке  в Польше городе Баранцев с немецкими зверями  30 июля в 6 часов фашистская пуля тяжело ранила нашего воспитателя боевого ком. батареи Ивана  Кирилловича. Я сразу направил его в госпиталь. Он, бедняга,  не выдержал ранения, умер смертью храбрых за честь, свободу  и независимость нашей Родины. Похоронили очень хорошо, как героя. За пролитую кровь вашего сына мы врагу никогда не простим в самом Берлине. Вот все, о чем я хотел  вам написать. Будьте здоровы. </a:t>
            </a:r>
          </a:p>
          <a:p>
            <a:pPr algn="just">
              <a:lnSpc>
                <a:spcPct val="120000"/>
              </a:lnSpc>
              <a:spcBef>
                <a:spcPts val="0"/>
              </a:spcBef>
            </a:pP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Гв</a:t>
            </a:r>
            <a:r>
              <a:rPr lang="ru-RU" sz="2300" dirty="0">
                <a:latin typeface="Times New Roman" panose="02020603050405020304" pitchFamily="18" charset="0"/>
                <a:cs typeface="Times New Roman" panose="02020603050405020304" pitchFamily="18" charset="0"/>
              </a:rPr>
              <a:t>. старшина Веремеенко Данил Петрович. 28/08 44г.                            </a:t>
            </a:r>
          </a:p>
          <a:p>
            <a:pPr>
              <a:lnSpc>
                <a:spcPct val="120000"/>
              </a:lnSpc>
              <a:spcBef>
                <a:spcPts val="0"/>
              </a:spcBef>
            </a:pPr>
            <a:r>
              <a:rPr lang="ru-RU" sz="2300" dirty="0">
                <a:latin typeface="Times New Roman" panose="02020603050405020304" pitchFamily="18" charset="0"/>
                <a:cs typeface="Times New Roman" panose="02020603050405020304" pitchFamily="18" charset="0"/>
              </a:rPr>
              <a:t> </a:t>
            </a:r>
          </a:p>
          <a:p>
            <a:pPr algn="just">
              <a:lnSpc>
                <a:spcPct val="120000"/>
              </a:lnSpc>
              <a:spcBef>
                <a:spcPts val="0"/>
              </a:spcBef>
            </a:pPr>
            <a:r>
              <a:rPr lang="ru-RU" sz="2300" b="1" dirty="0">
                <a:latin typeface="Times New Roman" panose="02020603050405020304" pitchFamily="18" charset="0"/>
                <a:cs typeface="Times New Roman" panose="02020603050405020304" pitchFamily="18" charset="0"/>
              </a:rPr>
              <a:t>2. Земля Городов – Героев и Городов Воинской Славы.</a:t>
            </a:r>
            <a:endParaRPr lang="ru-RU" sz="2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2300" dirty="0">
                <a:latin typeface="Times New Roman" panose="02020603050405020304" pitchFamily="18" charset="0"/>
                <a:cs typeface="Times New Roman" panose="02020603050405020304" pitchFamily="18" charset="0"/>
              </a:rPr>
              <a:t> Находится в деревянном ящике, разделенном на ячейки. Земля городов: Волгоград,  Москва,  Ленинград,  Одесса,  Севастополь,  Киев,  Брест, Новороссийск,  Минск,  Тула,  Курск,  Белгород</a:t>
            </a:r>
            <a:r>
              <a:rPr lang="ru-RU" sz="2300" dirty="0" smtClean="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Из проектной работы ученицы 6 «В» класса </a:t>
            </a:r>
            <a:r>
              <a:rPr lang="ru-RU" sz="2300" dirty="0" err="1">
                <a:latin typeface="Times New Roman" panose="02020603050405020304" pitchFamily="18" charset="0"/>
                <a:cs typeface="Times New Roman" panose="02020603050405020304" pitchFamily="18" charset="0"/>
              </a:rPr>
              <a:t>Останковой</a:t>
            </a:r>
            <a:r>
              <a:rPr lang="ru-RU" sz="2300" dirty="0">
                <a:latin typeface="Times New Roman" panose="02020603050405020304" pitchFamily="18" charset="0"/>
                <a:cs typeface="Times New Roman" panose="02020603050405020304" pitchFamily="18" charset="0"/>
              </a:rPr>
              <a:t> Анастасии: «В школьном музее в маленьких ящичках под стеклом находится земля. Разная. И чернозем, и мел, и глина, и камни. Надпись: Земля Городов-Героев.</a:t>
            </a:r>
          </a:p>
          <a:p>
            <a:pPr algn="just">
              <a:lnSpc>
                <a:spcPct val="120000"/>
              </a:lnSpc>
              <a:spcBef>
                <a:spcPts val="0"/>
              </a:spcBef>
            </a:pPr>
            <a:r>
              <a:rPr lang="ru-RU" sz="2300" dirty="0">
                <a:latin typeface="Times New Roman" panose="02020603050405020304" pitchFamily="18" charset="0"/>
                <a:cs typeface="Times New Roman" panose="02020603050405020304" pitchFamily="18" charset="0"/>
              </a:rPr>
              <a:t>Кто и когда привез эту священную землю из легендарных городов</a:t>
            </a:r>
            <a:r>
              <a:rPr lang="ru-RU" sz="2300" dirty="0" smtClean="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В нашей школе с 1957 по 1989 год была учебно-производственная бригада. Здесь ребята успешно работали, выращивали зерновые культуры, овощи</a:t>
            </a:r>
            <a:r>
              <a:rPr lang="ru-RU" sz="2300" dirty="0" smtClean="0">
                <a:latin typeface="Times New Roman" panose="02020603050405020304" pitchFamily="18" charset="0"/>
                <a:cs typeface="Times New Roman" panose="02020603050405020304" pitchFamily="18" charset="0"/>
              </a:rPr>
              <a:t>. В </a:t>
            </a:r>
            <a:r>
              <a:rPr lang="ru-RU" sz="2300" dirty="0">
                <a:latin typeface="Times New Roman" panose="02020603050405020304" pitchFamily="18" charset="0"/>
                <a:cs typeface="Times New Roman" panose="02020603050405020304" pitchFamily="18" charset="0"/>
              </a:rPr>
              <a:t>1965 году группа учащихся - передовиков бригады побывала в Москве, будучи утвержденными участниками ВДНХ. Вот тогда и была привезена горстка земли из столицы нашей Родины - Города – Героя Москвы</a:t>
            </a:r>
            <a:r>
              <a:rPr lang="ru-RU" sz="2300" dirty="0" smtClean="0">
                <a:latin typeface="Times New Roman" panose="02020603050405020304" pitchFamily="18" charset="0"/>
                <a:cs typeface="Times New Roman" panose="02020603050405020304" pitchFamily="18" charset="0"/>
              </a:rPr>
              <a:t>. С </a:t>
            </a:r>
            <a:r>
              <a:rPr lang="ru-RU" sz="2300" dirty="0">
                <a:latin typeface="Times New Roman" panose="02020603050405020304" pitchFamily="18" charset="0"/>
                <a:cs typeface="Times New Roman" panose="02020603050405020304" pitchFamily="18" charset="0"/>
              </a:rPr>
              <a:t>1966 по 1975 г. школа ежегодно участвует в ВДНХ СССР, награждается Дипломами </a:t>
            </a:r>
            <a:r>
              <a:rPr lang="en-US" sz="2300" dirty="0">
                <a:latin typeface="Times New Roman" panose="02020603050405020304" pitchFamily="18" charset="0"/>
                <a:cs typeface="Times New Roman" panose="02020603050405020304" pitchFamily="18" charset="0"/>
              </a:rPr>
              <a:t>I</a:t>
            </a:r>
            <a:r>
              <a:rPr lang="ru-RU"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II</a:t>
            </a:r>
            <a:r>
              <a:rPr lang="ru-RU"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III </a:t>
            </a:r>
            <a:r>
              <a:rPr lang="ru-RU" sz="2300" dirty="0">
                <a:latin typeface="Times New Roman" panose="02020603050405020304" pitchFamily="18" charset="0"/>
                <a:cs typeface="Times New Roman" panose="02020603050405020304" pitchFamily="18" charset="0"/>
              </a:rPr>
              <a:t>степени, получает премии и награды. Ежегодно передовики совершают экскурсии по стране. Ребята посещают города: Белгород, Ленинград, Киев, Минск, Воронеж, Волгоград, и </a:t>
            </a:r>
            <a:r>
              <a:rPr lang="ru-RU" sz="2300" dirty="0" err="1">
                <a:latin typeface="Times New Roman" panose="02020603050405020304" pitchFamily="18" charset="0"/>
                <a:cs typeface="Times New Roman" panose="02020603050405020304" pitchFamily="18" charset="0"/>
              </a:rPr>
              <a:t>др</a:t>
            </a:r>
            <a:r>
              <a:rPr lang="ru-RU" sz="2300" dirty="0" err="1" smtClean="0">
                <a:latin typeface="Times New Roman" panose="02020603050405020304" pitchFamily="18" charset="0"/>
                <a:cs typeface="Times New Roman" panose="02020603050405020304" pitchFamily="18" charset="0"/>
              </a:rPr>
              <a:t>..В</a:t>
            </a:r>
            <a:r>
              <a:rPr lang="ru-RU" sz="2300" dirty="0" smtClean="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1968 году открыт школьный краеведческий музей. Его бессменным руководителем стал учитель-фронтовик </a:t>
            </a:r>
            <a:r>
              <a:rPr lang="ru-RU" sz="2300" dirty="0" err="1">
                <a:latin typeface="Times New Roman" panose="02020603050405020304" pitchFamily="18" charset="0"/>
                <a:cs typeface="Times New Roman" panose="02020603050405020304" pitchFamily="18" charset="0"/>
              </a:rPr>
              <a:t>Лозенко</a:t>
            </a:r>
            <a:r>
              <a:rPr lang="ru-RU" sz="2300" dirty="0">
                <a:latin typeface="Times New Roman" panose="02020603050405020304" pitchFamily="18" charset="0"/>
                <a:cs typeface="Times New Roman" panose="02020603050405020304" pitchFamily="18" charset="0"/>
              </a:rPr>
              <a:t> М.П. Школой в это время руководил Заслуженный учитель РСФСР Мамонов В.В. </a:t>
            </a:r>
            <a:r>
              <a:rPr lang="ru-RU" sz="2300" dirty="0" smtClean="0">
                <a:latin typeface="Times New Roman" panose="02020603050405020304" pitchFamily="18" charset="0"/>
                <a:cs typeface="Times New Roman" panose="02020603050405020304" pitchFamily="18" charset="0"/>
              </a:rPr>
              <a:t>В </a:t>
            </a:r>
            <a:r>
              <a:rPr lang="ru-RU" sz="2300" dirty="0">
                <a:latin typeface="Times New Roman" panose="02020603050405020304" pitchFamily="18" charset="0"/>
                <a:cs typeface="Times New Roman" panose="02020603050405020304" pitchFamily="18" charset="0"/>
              </a:rPr>
              <a:t>1983 году на базе учебно-производственной бригады был открыт лагерь труда и отдыха. Школьники работали на полях колхоза «Память Кирова», пропалывали сахарную свеклу, кукурузу, кориандр. За счет колхоза были организованы экскурсии в города: Москву, Ульяновск, Новороссийск, Белгород и т.д</a:t>
            </a:r>
            <a:r>
              <a:rPr lang="ru-RU" sz="2300" dirty="0" smtClean="0">
                <a:latin typeface="Times New Roman" panose="02020603050405020304" pitchFamily="18" charset="0"/>
                <a:cs typeface="Times New Roman" panose="02020603050405020304" pitchFamily="18" charset="0"/>
              </a:rPr>
              <a:t>. Вот </a:t>
            </a:r>
            <a:r>
              <a:rPr lang="ru-RU" sz="2300" dirty="0">
                <a:latin typeface="Times New Roman" panose="02020603050405020304" pitchFamily="18" charset="0"/>
                <a:cs typeface="Times New Roman" panose="02020603050405020304" pitchFamily="18" charset="0"/>
              </a:rPr>
              <a:t>тогда была привезена земля из г. Новороссийска. На фото, сделанного в то время Ямпольская Г.А.- руководитель районного музея, </a:t>
            </a:r>
            <a:r>
              <a:rPr lang="ru-RU" sz="2300" dirty="0" err="1">
                <a:latin typeface="Times New Roman" panose="02020603050405020304" pitchFamily="18" charset="0"/>
                <a:cs typeface="Times New Roman" panose="02020603050405020304" pitchFamily="18" charset="0"/>
              </a:rPr>
              <a:t>Коцарев</a:t>
            </a:r>
            <a:r>
              <a:rPr lang="ru-RU" sz="2300" dirty="0">
                <a:latin typeface="Times New Roman" panose="02020603050405020304" pitchFamily="18" charset="0"/>
                <a:cs typeface="Times New Roman" panose="02020603050405020304" pitchFamily="18" charset="0"/>
              </a:rPr>
              <a:t> В.Г.- глава администрации г. Бирюча, Ульяненко В.Т.-завуч школы г. Бирюча, </a:t>
            </a:r>
            <a:r>
              <a:rPr lang="ru-RU" sz="2300" dirty="0" err="1">
                <a:latin typeface="Times New Roman" panose="02020603050405020304" pitchFamily="18" charset="0"/>
                <a:cs typeface="Times New Roman" panose="02020603050405020304" pitchFamily="18" charset="0"/>
              </a:rPr>
              <a:t>Потетюрин</a:t>
            </a:r>
            <a:r>
              <a:rPr lang="ru-RU" sz="2300" dirty="0">
                <a:latin typeface="Times New Roman" panose="02020603050405020304" pitchFamily="18" charset="0"/>
                <a:cs typeface="Times New Roman" panose="02020603050405020304" pitchFamily="18" charset="0"/>
              </a:rPr>
              <a:t> Н.Н.- детский врач районной больницы. Тогда они были учениками 9-10 классов».</a:t>
            </a:r>
          </a:p>
          <a:p>
            <a:endParaRPr lang="ru-RU" dirty="0"/>
          </a:p>
        </p:txBody>
      </p:sp>
    </p:spTree>
    <p:extLst>
      <p:ext uri="{BB962C8B-B14F-4D97-AF65-F5344CB8AC3E}">
        <p14:creationId xmlns:p14="http://schemas.microsoft.com/office/powerpoint/2010/main" val="3342880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8547" y="208547"/>
            <a:ext cx="11839074" cy="6481011"/>
          </a:xfrm>
        </p:spPr>
        <p:txBody>
          <a:bodyPr>
            <a:normAutofit fontScale="62500" lnSpcReduction="20000"/>
          </a:bodyPr>
          <a:lstStyle/>
          <a:p>
            <a:pPr algn="just">
              <a:lnSpc>
                <a:spcPct val="120000"/>
              </a:lnSpc>
              <a:spcBef>
                <a:spcPts val="0"/>
              </a:spcBef>
            </a:pPr>
            <a:r>
              <a:rPr lang="ru-RU" sz="2200" b="1" dirty="0">
                <a:latin typeface="Times New Roman" panose="02020603050405020304" pitchFamily="18" charset="0"/>
                <a:cs typeface="Times New Roman" panose="02020603050405020304" pitchFamily="18" charset="0"/>
              </a:rPr>
              <a:t>3. Каска советского солдата.</a:t>
            </a:r>
            <a:endParaRPr lang="ru-RU" sz="22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Выписка из </a:t>
            </a:r>
            <a:r>
              <a:rPr lang="ru-RU" sz="2200" dirty="0" err="1">
                <a:latin typeface="Times New Roman" panose="02020603050405020304" pitchFamily="18" charset="0"/>
                <a:cs typeface="Times New Roman" panose="02020603050405020304" pitchFamily="18" charset="0"/>
              </a:rPr>
              <a:t>кн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ги</a:t>
            </a:r>
            <a:r>
              <a:rPr lang="ru-RU" sz="2200" dirty="0">
                <a:latin typeface="Times New Roman" panose="02020603050405020304" pitchFamily="18" charset="0"/>
                <a:cs typeface="Times New Roman" panose="02020603050405020304" pitchFamily="18" charset="0"/>
              </a:rPr>
              <a:t> основного фонда     Каска изготовлена из стали, окрашена в зеленый цвет, в некоторых местах проступила ржавчина. Сверху и спереди имеются трещины.  Впереди нарисована большая красная звезда. Найдена в района </a:t>
            </a:r>
            <a:r>
              <a:rPr lang="ru-RU" sz="2200" dirty="0" err="1">
                <a:latin typeface="Times New Roman" panose="02020603050405020304" pitchFamily="18" charset="0"/>
                <a:cs typeface="Times New Roman" panose="02020603050405020304" pitchFamily="18" charset="0"/>
              </a:rPr>
              <a:t>Мастицкой</a:t>
            </a:r>
            <a:r>
              <a:rPr lang="ru-RU" sz="2200" dirty="0">
                <a:latin typeface="Times New Roman" panose="02020603050405020304" pitchFamily="18" charset="0"/>
                <a:cs typeface="Times New Roman" panose="02020603050405020304" pitchFamily="18" charset="0"/>
              </a:rPr>
              <a:t> пасеки, где были жестокие бои за освобождение поселка Буденный в 1943 году. </a:t>
            </a: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algn="just">
              <a:lnSpc>
                <a:spcPct val="120000"/>
              </a:lnSpc>
              <a:spcBef>
                <a:spcPts val="0"/>
              </a:spcBef>
            </a:pPr>
            <a:endParaRPr lang="ru-RU" sz="22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2200" b="1" dirty="0">
                <a:latin typeface="Times New Roman" panose="02020603050405020304" pitchFamily="18" charset="0"/>
                <a:cs typeface="Times New Roman" panose="02020603050405020304" pitchFamily="18" charset="0"/>
              </a:rPr>
              <a:t>4 . Гильза с оперением к реактивной установке «Катюша».</a:t>
            </a:r>
            <a:r>
              <a:rPr lang="ru-RU" sz="2200" dirty="0">
                <a:latin typeface="Times New Roman" panose="02020603050405020304" pitchFamily="18" charset="0"/>
                <a:cs typeface="Times New Roman" panose="02020603050405020304" pitchFamily="18" charset="0"/>
              </a:rPr>
              <a:t> .</a:t>
            </a: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Изготовлена из стали, по всей поверхности проступила ржавчина. Имеются дыры в оперениях. В верхней части оперения заостренные края, в нижней части они согнуты. Размеры:  гильзы - 960/132мм, оперения – 300/100мм. Найдена в районе аэропорта поселка Красногвардейское.</a:t>
            </a: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    Из материала экскурсии:</a:t>
            </a: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«Во второй половине дня 14 июля 1941 года на одном из участков обороны 20-й армии в лесу взметнулись к небу огненные языки пламени, сопровождавшиеся непривычным гулом, совсем непохожим на выстрелы артиллерийских орудий. Над деревьями поднялись облака черного дыма, а в небе с шипением понеслись в сторону немецких позиций едва заметные стрелы. Вскоре весь район местного вокзала, захваченного гитлеровцами, был охвачен огнем. Немцы были буквально ошеломлены этим огненным смерчем из непонятного для них оружия и в панике побежали. Противнику понадобилось довольно много времени, чтобы собрать свои деморализованные подразделения. Так, впервые в истории, заявили о себе «катюши» - непревзойденное оружие Великой Отечественной войны. Реактивную установку именовали «БМ-13», что означало «Боевая машина», а 13 – сокращение от калибра 132 мм реактивного снаряда. Но почему страшное оружие получило столь ласковое прозвище: «Катюша»?</a:t>
            </a: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Первая версия принадлежит фронтовикам. Мол, перед самой войной была очень популярна песня </a:t>
            </a:r>
            <a:r>
              <a:rPr lang="ru-RU" sz="2200" dirty="0" err="1">
                <a:latin typeface="Times New Roman" panose="02020603050405020304" pitchFamily="18" charset="0"/>
                <a:cs typeface="Times New Roman" panose="02020603050405020304" pitchFamily="18" charset="0"/>
              </a:rPr>
              <a:t>Матусовского</a:t>
            </a:r>
            <a:r>
              <a:rPr lang="ru-RU" sz="2200" dirty="0">
                <a:latin typeface="Times New Roman" panose="02020603050405020304" pitchFamily="18" charset="0"/>
                <a:cs typeface="Times New Roman" panose="02020603050405020304" pitchFamily="18" charset="0"/>
              </a:rPr>
              <a:t> и </a:t>
            </a:r>
            <a:r>
              <a:rPr lang="ru-RU" sz="2200" dirty="0" err="1">
                <a:latin typeface="Times New Roman" panose="02020603050405020304" pitchFamily="18" charset="0"/>
                <a:cs typeface="Times New Roman" panose="02020603050405020304" pitchFamily="18" charset="0"/>
              </a:rPr>
              <a:t>Блантера</a:t>
            </a:r>
            <a:r>
              <a:rPr lang="ru-RU" sz="2200" dirty="0">
                <a:latin typeface="Times New Roman" panose="02020603050405020304" pitchFamily="18" charset="0"/>
                <a:cs typeface="Times New Roman" panose="02020603050405020304" pitchFamily="18" charset="0"/>
              </a:rPr>
              <a:t> о девушке Катюше и красивое русское имя как-то само собой пристала к новой реактивной установке. Вторую версию выдвинули военные специалисты, которые называли «БМ-13» по-своему: «</a:t>
            </a:r>
            <a:r>
              <a:rPr lang="ru-RU" sz="2200" dirty="0" err="1">
                <a:latin typeface="Times New Roman" panose="02020603050405020304" pitchFamily="18" charset="0"/>
                <a:cs typeface="Times New Roman" panose="02020603050405020304" pitchFamily="18" charset="0"/>
              </a:rPr>
              <a:t>Костиковские</a:t>
            </a:r>
            <a:r>
              <a:rPr lang="ru-RU" sz="2200" dirty="0">
                <a:latin typeface="Times New Roman" panose="02020603050405020304" pitchFamily="18" charset="0"/>
                <a:cs typeface="Times New Roman" panose="02020603050405020304" pitchFamily="18" charset="0"/>
              </a:rPr>
              <a:t>  (от имени автора А. Костиков) автоматические термические», сокращенно –«КАТ». И еще одно. Установки были настолько засекречены, что запрещалось даже подавать команды: «пли», «огонь», «залп» и тому подобное. Вместо этого звучало: «пой», «играй». Ну, а для пехоты залпы реактивных установок были самой приятной музыкой, означавшей, что сегодня немцам достанется по первое число, а потерь среди своих почти не будет. Вот так и пошло: «Выходила на берег Катюша…</a:t>
            </a: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                       Выходила песню заводила…».</a:t>
            </a: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   В состав БМ-13 «Катюша» входят: боевая машина и реактивный снаряд М-13. Снаряд М-13 состоит из головной части и порохового реактивного двигателя. Головная часть снаряжена зарядом взрывчатого вещества. </a:t>
            </a:r>
            <a:r>
              <a:rPr lang="ru-RU" sz="2200" dirty="0" err="1">
                <a:latin typeface="Times New Roman" panose="02020603050405020304" pitchFamily="18" charset="0"/>
                <a:cs typeface="Times New Roman" panose="02020603050405020304" pitchFamily="18" charset="0"/>
              </a:rPr>
              <a:t>Массс</a:t>
            </a:r>
            <a:r>
              <a:rPr lang="ru-RU" sz="2200" dirty="0">
                <a:latin typeface="Times New Roman" panose="02020603050405020304" pitchFamily="18" charset="0"/>
                <a:cs typeface="Times New Roman" panose="02020603050405020304" pitchFamily="18" charset="0"/>
              </a:rPr>
              <a:t> снаряда – 42,3 кг. Дальность полета снаряда – 8470 м, но при этом имеет место весьма значительное рассеивание». </a:t>
            </a:r>
          </a:p>
          <a:p>
            <a:pPr algn="just">
              <a:lnSpc>
                <a:spcPct val="120000"/>
              </a:lnSpc>
              <a:spcBef>
                <a:spcPts val="0"/>
              </a:spcBef>
            </a:pPr>
            <a:r>
              <a:rPr lang="ru-RU" sz="2200" b="1"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94822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47667" y="6194194"/>
            <a:ext cx="4642744" cy="781592"/>
          </a:xfrm>
        </p:spPr>
        <p:txBody>
          <a:bodyPr>
            <a:normAutofit/>
          </a:bodyPr>
          <a:lstStyle/>
          <a:p>
            <a:r>
              <a:rPr lang="ru-RU" sz="1400" b="1" dirty="0"/>
              <a:t>Земля Городов – Героев и Городов Воинской Славы.</a:t>
            </a:r>
            <a:r>
              <a:rPr lang="ru-RU" sz="1400" dirty="0"/>
              <a:t/>
            </a:r>
            <a:br>
              <a:rPr lang="ru-RU" sz="1400" dirty="0"/>
            </a:br>
            <a:endParaRPr lang="ru-RU" sz="1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1679" y="3468666"/>
            <a:ext cx="3849192" cy="288689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521" y="298098"/>
            <a:ext cx="4080856" cy="2731812"/>
          </a:xfrm>
          <a:prstGeom prst="rect">
            <a:avLst/>
          </a:prstGeom>
        </p:spPr>
      </p:pic>
      <p:sp>
        <p:nvSpPr>
          <p:cNvPr id="5" name="TextBox 4"/>
          <p:cNvSpPr txBox="1"/>
          <p:nvPr/>
        </p:nvSpPr>
        <p:spPr>
          <a:xfrm>
            <a:off x="6192521" y="3029910"/>
            <a:ext cx="4676503" cy="307777"/>
          </a:xfrm>
          <a:prstGeom prst="rect">
            <a:avLst/>
          </a:prstGeom>
          <a:noFill/>
        </p:spPr>
        <p:txBody>
          <a:bodyPr wrap="square" rtlCol="0">
            <a:spAutoFit/>
          </a:bodyPr>
          <a:lstStyle/>
          <a:p>
            <a:pPr algn="just">
              <a:lnSpc>
                <a:spcPct val="100000"/>
              </a:lnSpc>
              <a:spcBef>
                <a:spcPts val="0"/>
              </a:spcBef>
            </a:pPr>
            <a:r>
              <a:rPr lang="ru-RU" sz="1400" b="1" dirty="0" smtClean="0"/>
              <a:t>Письмо </a:t>
            </a:r>
            <a:r>
              <a:rPr lang="ru-RU" sz="1400" b="1" dirty="0"/>
              <a:t>русского солдата с фронта от 28.08 1944 г. </a:t>
            </a:r>
            <a:endParaRPr lang="ru-RU" sz="1400"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7805" y="1184768"/>
            <a:ext cx="5701553" cy="3816742"/>
          </a:xfrm>
          <a:prstGeom prst="rect">
            <a:avLst/>
          </a:prstGeom>
        </p:spPr>
      </p:pic>
      <p:sp>
        <p:nvSpPr>
          <p:cNvPr id="8" name="TextBox 7"/>
          <p:cNvSpPr txBox="1"/>
          <p:nvPr/>
        </p:nvSpPr>
        <p:spPr>
          <a:xfrm>
            <a:off x="658907" y="6071762"/>
            <a:ext cx="6071497" cy="800219"/>
          </a:xfrm>
          <a:prstGeom prst="rect">
            <a:avLst/>
          </a:prstGeom>
          <a:noFill/>
        </p:spPr>
        <p:txBody>
          <a:bodyPr wrap="square" rtlCol="0">
            <a:spAutoFit/>
          </a:bodyPr>
          <a:lstStyle/>
          <a:p>
            <a:r>
              <a:rPr lang="ru-RU" sz="1400" b="1" dirty="0"/>
              <a:t>Гильза с оперением к реактивной установке «Катюша</a:t>
            </a:r>
            <a:r>
              <a:rPr lang="ru-RU" sz="1400" b="1" dirty="0" smtClean="0"/>
              <a:t>»</a:t>
            </a:r>
            <a:endParaRPr lang="en-US" sz="1400" b="1" dirty="0" smtClean="0"/>
          </a:p>
          <a:p>
            <a:r>
              <a:rPr lang="ru-RU" sz="1400" b="1" dirty="0" smtClean="0"/>
              <a:t>Каска советского солдата</a:t>
            </a:r>
            <a:endParaRPr lang="ru-RU" sz="1400" dirty="0"/>
          </a:p>
          <a:p>
            <a:endParaRPr lang="ru-RU" dirty="0"/>
          </a:p>
        </p:txBody>
      </p:sp>
    </p:spTree>
    <p:extLst>
      <p:ext uri="{BB962C8B-B14F-4D97-AF65-F5344CB8AC3E}">
        <p14:creationId xmlns:p14="http://schemas.microsoft.com/office/powerpoint/2010/main" val="969606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760" y="116932"/>
            <a:ext cx="10515600" cy="562337"/>
          </a:xfrm>
        </p:spPr>
        <p:txBody>
          <a:bodyPr>
            <a:normAutofit/>
          </a:bodyPr>
          <a:lstStyle/>
          <a:p>
            <a:pPr algn="ctr"/>
            <a:r>
              <a:rPr lang="ru-RU" sz="1800" b="1" dirty="0" smtClean="0">
                <a:latin typeface="Times New Roman" panose="02020603050405020304" pitchFamily="18" charset="0"/>
                <a:cs typeface="Times New Roman" panose="02020603050405020304" pitchFamily="18" charset="0"/>
              </a:rPr>
              <a:t>Деятельность клуба « Юный музеевед»</a:t>
            </a:r>
            <a:endParaRPr lang="ru-RU" sz="1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15007" y="1040467"/>
            <a:ext cx="10920248" cy="1578894"/>
          </a:xfrm>
          <a:prstGeom prst="rect">
            <a:avLst/>
          </a:prstGeom>
        </p:spPr>
        <p:txBody>
          <a:bodyPr wrap="square">
            <a:spAutoFit/>
          </a:bodyPr>
          <a:lstStyle/>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научно-документальная</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основе всех экспозиций лежат подлинные предметы);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исследовательская</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(музей способствует развитию исследовательских навыков учащихся. Для написания сочинений, докладов, рефератов, сообщений по учебным предметам используются материалы музея);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образовательно-воспитательная</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Музей пополняет знания учащихся, прививает навыки исторического мышления. Музей – это место, где ученик воспринимает накопленный исторический опыт, т.е. получает эмоциональный импульс в причастности к прошлому страны, города, школы, усваивает этические ценности.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46538" y="763138"/>
            <a:ext cx="7341325" cy="369332"/>
          </a:xfrm>
          <a:prstGeom prst="rect">
            <a:avLst/>
          </a:prstGeom>
        </p:spPr>
        <p:txBody>
          <a:bodyPr wrap="square">
            <a:spAutoFit/>
          </a:bodyPr>
          <a:lstStyle/>
          <a:p>
            <a:r>
              <a:rPr lang="ru-RU" dirty="0" smtClean="0">
                <a:solidFill>
                  <a:srgbClr val="000000"/>
                </a:solidFill>
                <a:latin typeface="Times New Roman" panose="02020603050405020304" pitchFamily="18" charset="0"/>
                <a:ea typeface="Calibri" panose="020F0502020204030204" pitchFamily="34" charset="0"/>
              </a:rPr>
              <a:t> </a:t>
            </a:r>
            <a:r>
              <a:rPr lang="ru-RU" sz="1400" dirty="0" smtClean="0">
                <a:solidFill>
                  <a:srgbClr val="000000"/>
                </a:solidFill>
                <a:latin typeface="Times New Roman" panose="02020603050405020304" pitchFamily="18" charset="0"/>
                <a:ea typeface="Calibri" panose="020F0502020204030204" pitchFamily="34" charset="0"/>
              </a:rPr>
              <a:t>Музей средней школы </a:t>
            </a:r>
            <a:r>
              <a:rPr lang="ru-RU" sz="1400" dirty="0" err="1" smtClean="0">
                <a:solidFill>
                  <a:srgbClr val="000000"/>
                </a:solidFill>
                <a:latin typeface="Times New Roman" panose="02020603050405020304" pitchFamily="18" charset="0"/>
                <a:ea typeface="Calibri" panose="020F0502020204030204" pitchFamily="34" charset="0"/>
              </a:rPr>
              <a:t>г.Бирюча</a:t>
            </a:r>
            <a:r>
              <a:rPr lang="ru-RU" sz="1400" dirty="0" smtClean="0">
                <a:solidFill>
                  <a:srgbClr val="000000"/>
                </a:solidFill>
                <a:latin typeface="Times New Roman" panose="02020603050405020304" pitchFamily="18" charset="0"/>
                <a:ea typeface="Calibri" panose="020F0502020204030204" pitchFamily="34" charset="0"/>
              </a:rPr>
              <a:t> </a:t>
            </a:r>
            <a:r>
              <a:rPr lang="ru-RU" sz="1400" dirty="0">
                <a:solidFill>
                  <a:srgbClr val="000000"/>
                </a:solidFill>
                <a:latin typeface="Times New Roman" panose="02020603050405020304" pitchFamily="18" charset="0"/>
                <a:ea typeface="Calibri" panose="020F0502020204030204" pitchFamily="34" charset="0"/>
              </a:rPr>
              <a:t>выполняет  следующие функции</a:t>
            </a:r>
            <a:endParaRPr lang="ru-RU" sz="1400" dirty="0"/>
          </a:p>
        </p:txBody>
      </p:sp>
      <p:sp>
        <p:nvSpPr>
          <p:cNvPr id="9" name="Прямоугольник 8"/>
          <p:cNvSpPr/>
          <p:nvPr/>
        </p:nvSpPr>
        <p:spPr>
          <a:xfrm>
            <a:off x="419100" y="3044092"/>
            <a:ext cx="11121259" cy="572144"/>
          </a:xfrm>
          <a:prstGeom prst="rect">
            <a:avLst/>
          </a:prstGeom>
        </p:spPr>
        <p:txBody>
          <a:bodyPr wrap="square">
            <a:spAutoFit/>
          </a:bodyPr>
          <a:lstStyle/>
          <a:p>
            <a:pPr>
              <a:lnSpc>
                <a:spcPct val="115000"/>
              </a:lnSpc>
              <a:spcAft>
                <a:spcPts val="0"/>
              </a:spcAft>
            </a:pPr>
            <a:r>
              <a:rPr lang="ru-RU" sz="1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Основные направления деятельности музея:</a:t>
            </a:r>
            <a:endParaRPr lang="ru-RU"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История школы. Страницы военной истории нашей Родины. Судьба семьи в судьбе страны.  Моя малая Родина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419100" y="3616236"/>
            <a:ext cx="10921562" cy="906402"/>
          </a:xfrm>
          <a:prstGeom prst="rect">
            <a:avLst/>
          </a:prstGeom>
        </p:spPr>
        <p:txBody>
          <a:bodyPr wrap="square">
            <a:spAutoFit/>
          </a:bodyPr>
          <a:lstStyle/>
          <a:p>
            <a:pPr algn="just">
              <a:lnSpc>
                <a:spcPct val="115000"/>
              </a:lnSpc>
              <a:spcAft>
                <a:spcPts val="0"/>
              </a:spcAft>
            </a:pP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Цель работы школьного музея</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формирование общей культуры личности на основе воспитания гражданственности  и любви к Родине, бережного отношения к традициям  школы, города, края, отечества.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419101" y="4389844"/>
            <a:ext cx="11480800" cy="1897443"/>
          </a:xfrm>
          <a:prstGeom prst="rect">
            <a:avLst/>
          </a:prstGeom>
        </p:spPr>
        <p:txBody>
          <a:bodyPr wrap="square">
            <a:spAutoFit/>
          </a:bodyPr>
          <a:lstStyle/>
          <a:p>
            <a:pPr algn="just">
              <a:lnSpc>
                <a:spcPct val="115000"/>
              </a:lnSpc>
              <a:spcAft>
                <a:spcPts val="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Задачи музея истории школы: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развивать патриотизм у подрастающего поколения;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-воспитывать уважительное, бережное отношение к обычаям и традициям школы, ее прошлому и настоящему;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углублять знания учащихся в   области истории своей малой родины;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расширяя кругозор, формировать познавательные интересы и способности;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социальной ответственности учащихся;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-осваивать практические навыки поисковой, исследовательской работы.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38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900" y="250825"/>
            <a:ext cx="11988800" cy="4351338"/>
          </a:xfrm>
        </p:spPr>
        <p:txBody>
          <a:bodyPr>
            <a:normAutofit/>
          </a:bodyPr>
          <a:lstStyle/>
          <a:p>
            <a:pPr marL="0" indent="0" algn="just">
              <a:lnSpc>
                <a:spcPct val="100000"/>
              </a:lnSpc>
              <a:spcBef>
                <a:spcPts val="0"/>
              </a:spcBef>
              <a:buNone/>
            </a:pPr>
            <a:r>
              <a:rPr lang="ru-RU" sz="1600" b="1" dirty="0">
                <a:latin typeface="Times New Roman" panose="02020603050405020304" pitchFamily="18" charset="0"/>
                <a:ea typeface="Yu Gothic Medium" panose="020B0500000000000000" pitchFamily="34" charset="-128"/>
                <a:cs typeface="Times New Roman" panose="02020603050405020304" pitchFamily="18" charset="0"/>
              </a:rPr>
              <a:t>Формы организации работы: </a:t>
            </a:r>
            <a:r>
              <a:rPr lang="ru-RU" sz="1600" dirty="0">
                <a:latin typeface="Times New Roman" panose="02020603050405020304" pitchFamily="18" charset="0"/>
                <a:ea typeface="Yu Gothic Medium" panose="020B0500000000000000" pitchFamily="34" charset="-128"/>
                <a:cs typeface="Times New Roman" panose="02020603050405020304" pitchFamily="18" charset="0"/>
              </a:rPr>
              <a:t>индивидуальная и групповая</a:t>
            </a:r>
            <a:r>
              <a:rPr lang="ru-RU" sz="1600" b="1" dirty="0">
                <a:latin typeface="Times New Roman" panose="02020603050405020304" pitchFamily="18" charset="0"/>
                <a:ea typeface="Yu Gothic Medium" panose="020B0500000000000000" pitchFamily="34" charset="-128"/>
                <a:cs typeface="Times New Roman" panose="02020603050405020304" pitchFamily="18" charset="0"/>
              </a:rPr>
              <a:t>.</a:t>
            </a:r>
            <a:endParaRPr lang="ru-RU" sz="1600" dirty="0">
              <a:latin typeface="Times New Roman" panose="02020603050405020304" pitchFamily="18" charset="0"/>
              <a:ea typeface="Yu Gothic Medium" panose="020B0500000000000000" pitchFamily="34" charset="-128"/>
              <a:cs typeface="Times New Roman" panose="02020603050405020304" pitchFamily="18" charset="0"/>
            </a:endParaRPr>
          </a:p>
          <a:p>
            <a:pPr marL="0" indent="0" algn="just">
              <a:lnSpc>
                <a:spcPct val="100000"/>
              </a:lnSpc>
              <a:spcBef>
                <a:spcPts val="0"/>
              </a:spcBef>
              <a:buNone/>
            </a:pPr>
            <a:r>
              <a:rPr lang="ru-RU" sz="1600" i="1" dirty="0">
                <a:latin typeface="Times New Roman" panose="02020603050405020304" pitchFamily="18" charset="0"/>
                <a:ea typeface="Yu Gothic Medium" panose="020B0500000000000000" pitchFamily="34" charset="-128"/>
                <a:cs typeface="Times New Roman" panose="02020603050405020304" pitchFamily="18" charset="0"/>
              </a:rPr>
              <a:t>При проведении мероприятий в музее применяются различные методы</a:t>
            </a:r>
            <a:r>
              <a:rPr lang="ru-RU" sz="1600" dirty="0">
                <a:latin typeface="Times New Roman" panose="02020603050405020304" pitchFamily="18" charset="0"/>
                <a:ea typeface="Yu Gothic Medium" panose="020B0500000000000000" pitchFamily="34" charset="-128"/>
                <a:cs typeface="Times New Roman" panose="02020603050405020304" pitchFamily="18" charset="0"/>
              </a:rPr>
              <a:t>: рассказ, беседа, объяснение, прослушивание, просмотр, экскурсии, выполнение практических работ.</a:t>
            </a:r>
          </a:p>
          <a:p>
            <a:pPr marL="0" indent="0" algn="just">
              <a:lnSpc>
                <a:spcPct val="100000"/>
              </a:lnSpc>
              <a:spcBef>
                <a:spcPts val="0"/>
              </a:spcBef>
              <a:buNone/>
            </a:pPr>
            <a:r>
              <a:rPr lang="ru-RU" sz="1600" b="1" dirty="0">
                <a:latin typeface="Times New Roman" panose="02020603050405020304" pitchFamily="18" charset="0"/>
                <a:ea typeface="Yu Gothic Medium" panose="020B0500000000000000" pitchFamily="34" charset="-128"/>
                <a:cs typeface="Times New Roman" panose="02020603050405020304" pitchFamily="18" charset="0"/>
              </a:rPr>
              <a:t>Виды деятельности учащихся</a:t>
            </a:r>
            <a:r>
              <a:rPr lang="ru-RU" sz="1600" dirty="0">
                <a:latin typeface="Times New Roman" panose="02020603050405020304" pitchFamily="18" charset="0"/>
                <a:ea typeface="Yu Gothic Medium" panose="020B0500000000000000" pitchFamily="34" charset="-128"/>
                <a:cs typeface="Times New Roman" panose="02020603050405020304" pitchFamily="18" charset="0"/>
              </a:rPr>
              <a:t>, связанные с работой в музее: сбор и обработка материалов, переписка, встречи, архивная работа, поисковая творческая </a:t>
            </a:r>
            <a:r>
              <a:rPr lang="ru-RU" sz="1600" dirty="0" smtClean="0">
                <a:latin typeface="Times New Roman" panose="02020603050405020304" pitchFamily="18" charset="0"/>
                <a:ea typeface="Yu Gothic Medium" panose="020B0500000000000000" pitchFamily="34" charset="-128"/>
                <a:cs typeface="Times New Roman" panose="02020603050405020304" pitchFamily="18" charset="0"/>
              </a:rPr>
              <a:t>работа, подготовка стендов, подготовка экскурсоводов, подготовка выставок</a:t>
            </a:r>
            <a:endParaRPr lang="ru-RU" sz="1600" dirty="0">
              <a:latin typeface="Times New Roman" panose="02020603050405020304" pitchFamily="18" charset="0"/>
              <a:ea typeface="Yu Gothic Medium" panose="020B0500000000000000" pitchFamily="34" charset="-128"/>
              <a:cs typeface="Times New Roman" panose="02020603050405020304" pitchFamily="18" charset="0"/>
            </a:endParaRPr>
          </a:p>
          <a:p>
            <a:pPr marL="0" indent="0" algn="just">
              <a:lnSpc>
                <a:spcPct val="100000"/>
              </a:lnSpc>
              <a:spcBef>
                <a:spcPts val="0"/>
              </a:spcBef>
              <a:buNone/>
            </a:pPr>
            <a:r>
              <a:rPr lang="ru-RU" sz="1600" b="1" dirty="0">
                <a:latin typeface="Times New Roman" panose="02020603050405020304" pitchFamily="18" charset="0"/>
                <a:ea typeface="Yu Gothic Medium" panose="020B0500000000000000" pitchFamily="34" charset="-128"/>
                <a:cs typeface="Times New Roman" panose="02020603050405020304" pitchFamily="18" charset="0"/>
              </a:rPr>
              <a:t>Работой музея руководят Совет и актив музея</a:t>
            </a:r>
            <a:r>
              <a:rPr lang="ru-RU" sz="1600" dirty="0">
                <a:latin typeface="Times New Roman" panose="02020603050405020304" pitchFamily="18" charset="0"/>
                <a:ea typeface="Yu Gothic Medium" panose="020B0500000000000000" pitchFamily="34" charset="-128"/>
                <a:cs typeface="Times New Roman" panose="02020603050405020304" pitchFamily="18" charset="0"/>
              </a:rPr>
              <a:t>. Они планируют всю работу музея, составляют и предлагают задания по классам. Экскурсоводы разрабатывают  и организуют ознакомительные программы для младших классов, экскурсии для посетителей музея. </a:t>
            </a:r>
          </a:p>
          <a:p>
            <a:pPr marL="0" indent="0" algn="just">
              <a:lnSpc>
                <a:spcPct val="100000"/>
              </a:lnSpc>
              <a:spcBef>
                <a:spcPts val="0"/>
              </a:spcBef>
              <a:buNone/>
            </a:pPr>
            <a:r>
              <a:rPr lang="ru-RU" sz="1600" dirty="0">
                <a:latin typeface="Times New Roman" panose="02020603050405020304" pitchFamily="18" charset="0"/>
                <a:ea typeface="Yu Gothic Medium" panose="020B0500000000000000" pitchFamily="34" charset="-128"/>
                <a:cs typeface="Times New Roman" panose="02020603050405020304" pitchFamily="18" charset="0"/>
              </a:rPr>
              <a:t>Главный хранитель фондов отвечает за учет и хранение музейного материала, ведет инвентарную книгу</a:t>
            </a:r>
          </a:p>
          <a:p>
            <a:pPr algn="just"/>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295" y="2400174"/>
            <a:ext cx="2693968" cy="18034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189" y="2504382"/>
            <a:ext cx="2769275" cy="1853812"/>
          </a:xfrm>
          <a:prstGeom prst="rect">
            <a:avLst/>
          </a:prstGeom>
        </p:spPr>
      </p:pic>
      <p:sp>
        <p:nvSpPr>
          <p:cNvPr id="2" name="TextBox 1"/>
          <p:cNvSpPr txBox="1"/>
          <p:nvPr/>
        </p:nvSpPr>
        <p:spPr>
          <a:xfrm>
            <a:off x="613295" y="4359349"/>
            <a:ext cx="6723170" cy="276999"/>
          </a:xfrm>
          <a:prstGeom prst="rect">
            <a:avLst/>
          </a:prstGeom>
          <a:noFill/>
        </p:spPr>
        <p:txBody>
          <a:bodyPr wrap="square" rtlCol="0">
            <a:spAutoFit/>
          </a:bodyPr>
          <a:lstStyle/>
          <a:p>
            <a:r>
              <a:rPr lang="ru-RU" sz="1200" dirty="0" smtClean="0"/>
              <a:t>Работа кружка «Музеевед», руководитель </a:t>
            </a:r>
            <a:r>
              <a:rPr lang="ru-RU" sz="1200" dirty="0" err="1" smtClean="0"/>
              <a:t>Останкова</a:t>
            </a:r>
            <a:r>
              <a:rPr lang="ru-RU" sz="1200" dirty="0" smtClean="0"/>
              <a:t> О.Д</a:t>
            </a:r>
            <a:endParaRPr lang="ru-RU" sz="1200"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249" y="2337070"/>
            <a:ext cx="2621664" cy="1966248"/>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9249" y="4636348"/>
            <a:ext cx="2762737" cy="1849437"/>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295" y="4807994"/>
            <a:ext cx="2693968" cy="1803400"/>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7189" y="4743483"/>
            <a:ext cx="2790337" cy="1867911"/>
          </a:xfrm>
          <a:prstGeom prst="rect">
            <a:avLst/>
          </a:prstGeom>
        </p:spPr>
      </p:pic>
    </p:spTree>
    <p:extLst>
      <p:ext uri="{BB962C8B-B14F-4D97-AF65-F5344CB8AC3E}">
        <p14:creationId xmlns:p14="http://schemas.microsoft.com/office/powerpoint/2010/main" val="61836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txBox="1">
            <a:spLocks noGrp="1"/>
          </p:cNvSpPr>
          <p:nvPr>
            <p:ph idx="1"/>
          </p:nvPr>
        </p:nvSpPr>
        <p:spPr>
          <a:xfrm>
            <a:off x="1872756" y="125142"/>
            <a:ext cx="8539716" cy="341632"/>
          </a:xfrm>
          <a:prstGeom prst="rect">
            <a:avLst/>
          </a:prstGeom>
          <a:noFill/>
        </p:spPr>
        <p:txBody>
          <a:bodyPr wrap="square" rtlCol="0">
            <a:spAutoFit/>
          </a:bodyPr>
          <a:lstStyle/>
          <a:p>
            <a:pPr marL="0" indent="0">
              <a:buNone/>
            </a:pPr>
            <a:r>
              <a:rPr lang="ru-RU" sz="1800" b="1"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Р</a:t>
            </a:r>
            <a:r>
              <a:rPr lang="ru-RU" sz="1800" b="1" dirty="0" smtClean="0">
                <a:latin typeface="Times New Roman" panose="02020603050405020304" pitchFamily="18" charset="0"/>
                <a:cs typeface="Times New Roman" panose="02020603050405020304" pitchFamily="18" charset="0"/>
              </a:rPr>
              <a:t>абота кружковцев: оформление стендов, выставок, проведение экскурсий</a:t>
            </a:r>
            <a:endParaRPr lang="ru-RU" sz="18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84" y="4971759"/>
            <a:ext cx="3586061" cy="1591082"/>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40" y="3088033"/>
            <a:ext cx="3046920" cy="1593849"/>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183" y="3350830"/>
            <a:ext cx="2238241" cy="1498326"/>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0475" y="880255"/>
            <a:ext cx="3052724" cy="2043559"/>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940302" y="5518599"/>
            <a:ext cx="1397534" cy="935539"/>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0186317" y="5513757"/>
            <a:ext cx="1368238" cy="915928"/>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810" y="3088033"/>
            <a:ext cx="3023389" cy="2023921"/>
          </a:xfrm>
          <a:prstGeom prst="rect">
            <a:avLst/>
          </a:prstGeom>
        </p:spPr>
      </p:pic>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584" y="586616"/>
            <a:ext cx="3038076" cy="2033754"/>
          </a:xfrm>
          <a:prstGeom prst="rect">
            <a:avLst/>
          </a:prstGeom>
        </p:spPr>
      </p:pic>
      <p:pic>
        <p:nvPicPr>
          <p:cNvPr id="19" name="Рисунок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4057" y="5287601"/>
            <a:ext cx="3586061" cy="1169538"/>
          </a:xfrm>
          <a:prstGeom prst="rect">
            <a:avLst/>
          </a:prstGeom>
        </p:spPr>
      </p:pic>
      <p:pic>
        <p:nvPicPr>
          <p:cNvPr id="20" name="Рисунок 19"/>
          <p:cNvPicPr/>
          <p:nvPr/>
        </p:nvPicPr>
        <p:blipFill>
          <a:blip r:embed="rId11" cstate="print">
            <a:extLst>
              <a:ext uri="{28A0092B-C50C-407E-A947-70E740481C1C}">
                <a14:useLocalDpi xmlns:a14="http://schemas.microsoft.com/office/drawing/2010/main" val="0"/>
              </a:ext>
            </a:extLst>
          </a:blip>
          <a:stretch>
            <a:fillRect/>
          </a:stretch>
        </p:blipFill>
        <p:spPr>
          <a:xfrm>
            <a:off x="3985645" y="526360"/>
            <a:ext cx="3649634" cy="2638786"/>
          </a:xfrm>
          <a:prstGeom prst="rect">
            <a:avLst/>
          </a:prstGeom>
        </p:spPr>
      </p:pic>
    </p:spTree>
    <p:extLst>
      <p:ext uri="{BB962C8B-B14F-4D97-AF65-F5344CB8AC3E}">
        <p14:creationId xmlns:p14="http://schemas.microsoft.com/office/powerpoint/2010/main" val="61961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1320" y="91441"/>
            <a:ext cx="3373065" cy="444588"/>
          </a:xfrm>
        </p:spPr>
        <p:txBody>
          <a:bodyPr>
            <a:noAutofit/>
          </a:bodyPr>
          <a:lstStyle/>
          <a:p>
            <a:r>
              <a:rPr lang="ru-RU" sz="2400" b="1" dirty="0" smtClean="0"/>
              <a:t>Экскурсии</a:t>
            </a:r>
            <a:r>
              <a:rPr lang="ru-RU" sz="4000" dirty="0" smtClean="0"/>
              <a:t> </a:t>
            </a:r>
            <a:endParaRPr lang="ru-RU" sz="4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938" y="628454"/>
            <a:ext cx="4084192" cy="273404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88" y="388438"/>
            <a:ext cx="2475470" cy="138945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3909" y="3653237"/>
            <a:ext cx="1796086" cy="132282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52883" y="3632547"/>
            <a:ext cx="1986896" cy="133007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8559" y="5301677"/>
            <a:ext cx="1995313" cy="1335705"/>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675689" y="5301677"/>
            <a:ext cx="1995314" cy="1335706"/>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7923" y="3813512"/>
            <a:ext cx="1554169" cy="1040394"/>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556" y="2065559"/>
            <a:ext cx="2475802" cy="1657355"/>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557" y="4284616"/>
            <a:ext cx="2145010" cy="1560247"/>
          </a:xfrm>
          <a:prstGeom prst="rect">
            <a:avLst/>
          </a:prstGeom>
        </p:spPr>
      </p:pic>
      <p:pic>
        <p:nvPicPr>
          <p:cNvPr id="14" name="Рисунок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6471" y="5266803"/>
            <a:ext cx="2099506" cy="1405454"/>
          </a:xfrm>
          <a:prstGeom prst="rect">
            <a:avLst/>
          </a:prstGeom>
        </p:spPr>
      </p:pic>
      <p:pic>
        <p:nvPicPr>
          <p:cNvPr id="15" name="Рисунок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70570" y="2131717"/>
            <a:ext cx="2473285" cy="1655670"/>
          </a:xfrm>
          <a:prstGeom prst="rect">
            <a:avLst/>
          </a:prstGeom>
        </p:spPr>
      </p:pic>
      <p:pic>
        <p:nvPicPr>
          <p:cNvPr id="16" name="Рисунок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9470570" y="158957"/>
            <a:ext cx="2473285" cy="1655670"/>
          </a:xfrm>
          <a:prstGeom prst="rect">
            <a:avLst/>
          </a:prstGeom>
        </p:spPr>
      </p:pic>
      <p:pic>
        <p:nvPicPr>
          <p:cNvPr id="17" name="Рисунок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84225" y="4284616"/>
            <a:ext cx="2059630" cy="1378761"/>
          </a:xfrm>
          <a:prstGeom prst="rect">
            <a:avLst/>
          </a:prstGeom>
        </p:spPr>
      </p:pic>
    </p:spTree>
    <p:extLst>
      <p:ext uri="{BB962C8B-B14F-4D97-AF65-F5344CB8AC3E}">
        <p14:creationId xmlns:p14="http://schemas.microsoft.com/office/powerpoint/2010/main" val="2236426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6523"/>
            <a:ext cx="9144000" cy="562746"/>
          </a:xfrm>
        </p:spPr>
        <p:txBody>
          <a:bodyPr>
            <a:normAutofit/>
          </a:bodyPr>
          <a:lstStyle/>
          <a:p>
            <a:endParaRPr lang="ru-RU" sz="3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2565" y="739327"/>
            <a:ext cx="2717814" cy="1819363"/>
          </a:xfrm>
          <a:prstGeom prst="rect">
            <a:avLst/>
          </a:prstGeom>
        </p:spPr>
      </p:pic>
      <p:sp>
        <p:nvSpPr>
          <p:cNvPr id="5" name="TextBox 4"/>
          <p:cNvSpPr txBox="1"/>
          <p:nvPr/>
        </p:nvSpPr>
        <p:spPr>
          <a:xfrm>
            <a:off x="3090227" y="2689564"/>
            <a:ext cx="2616201" cy="276999"/>
          </a:xfrm>
          <a:prstGeom prst="rect">
            <a:avLst/>
          </a:prstGeom>
          <a:noFill/>
        </p:spPr>
        <p:txBody>
          <a:bodyPr wrap="square" rtlCol="0">
            <a:spAutoFit/>
          </a:bodyPr>
          <a:lstStyle/>
          <a:p>
            <a:r>
              <a:rPr lang="ru-RU" sz="1200" dirty="0" smtClean="0"/>
              <a:t>г. Белгород. Диорама Курской битвы</a:t>
            </a:r>
            <a:endParaRPr lang="ru-RU" sz="12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 y="187275"/>
            <a:ext cx="2552700" cy="1708832"/>
          </a:xfrm>
          <a:prstGeom prst="rect">
            <a:avLst/>
          </a:prstGeom>
        </p:spPr>
      </p:pic>
      <p:sp>
        <p:nvSpPr>
          <p:cNvPr id="8" name="TextBox 7"/>
          <p:cNvSpPr txBox="1"/>
          <p:nvPr/>
        </p:nvSpPr>
        <p:spPr>
          <a:xfrm>
            <a:off x="190499" y="1916974"/>
            <a:ext cx="2806700" cy="276999"/>
          </a:xfrm>
          <a:prstGeom prst="rect">
            <a:avLst/>
          </a:prstGeom>
          <a:noFill/>
        </p:spPr>
        <p:txBody>
          <a:bodyPr wrap="square" rtlCol="0">
            <a:spAutoFit/>
          </a:bodyPr>
          <a:lstStyle/>
          <a:p>
            <a:r>
              <a:rPr lang="ru-RU" sz="1200" dirty="0" smtClean="0"/>
              <a:t>Белгородский краеведческий музей</a:t>
            </a:r>
            <a:endParaRPr lang="ru-RU" sz="1200"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755" y="989579"/>
            <a:ext cx="2359908" cy="1803507"/>
          </a:xfrm>
          <a:prstGeom prst="rect">
            <a:avLst/>
          </a:prstGeom>
        </p:spPr>
      </p:pic>
      <p:sp>
        <p:nvSpPr>
          <p:cNvPr id="10" name="TextBox 9"/>
          <p:cNvSpPr txBox="1"/>
          <p:nvPr/>
        </p:nvSpPr>
        <p:spPr>
          <a:xfrm>
            <a:off x="6416686" y="2869001"/>
            <a:ext cx="1988045" cy="276999"/>
          </a:xfrm>
          <a:prstGeom prst="rect">
            <a:avLst/>
          </a:prstGeom>
          <a:noFill/>
        </p:spPr>
        <p:txBody>
          <a:bodyPr wrap="none" rtlCol="0">
            <a:spAutoFit/>
          </a:bodyPr>
          <a:lstStyle/>
          <a:p>
            <a:r>
              <a:rPr lang="ru-RU" sz="1200" dirty="0" smtClean="0"/>
              <a:t>Поездка в город-герой Тулу</a:t>
            </a:r>
            <a:endParaRPr lang="ru-RU" sz="1200" dirty="0"/>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1990" y="220256"/>
            <a:ext cx="2453191" cy="1700402"/>
          </a:xfrm>
          <a:prstGeom prst="rect">
            <a:avLst/>
          </a:prstGeom>
        </p:spPr>
      </p:pic>
      <p:sp>
        <p:nvSpPr>
          <p:cNvPr id="12" name="TextBox 11"/>
          <p:cNvSpPr txBox="1"/>
          <p:nvPr/>
        </p:nvSpPr>
        <p:spPr>
          <a:xfrm>
            <a:off x="8861882" y="1944701"/>
            <a:ext cx="2931641" cy="276999"/>
          </a:xfrm>
          <a:prstGeom prst="rect">
            <a:avLst/>
          </a:prstGeom>
          <a:noFill/>
        </p:spPr>
        <p:txBody>
          <a:bodyPr wrap="square" rtlCol="0">
            <a:spAutoFit/>
          </a:bodyPr>
          <a:lstStyle/>
          <a:p>
            <a:r>
              <a:rPr lang="ru-RU" sz="1200" dirty="0" err="1" smtClean="0"/>
              <a:t>Прохоровское</a:t>
            </a:r>
            <a:r>
              <a:rPr lang="ru-RU" sz="1200" dirty="0" smtClean="0"/>
              <a:t> поле</a:t>
            </a:r>
            <a:endParaRPr lang="ru-RU" sz="1200" dirty="0"/>
          </a:p>
        </p:txBody>
      </p:sp>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230" y="2203025"/>
            <a:ext cx="2514601" cy="1885951"/>
          </a:xfrm>
          <a:prstGeom prst="rect">
            <a:avLst/>
          </a:prstGeom>
        </p:spPr>
      </p:pic>
      <p:sp>
        <p:nvSpPr>
          <p:cNvPr id="14" name="TextBox 13"/>
          <p:cNvSpPr txBox="1"/>
          <p:nvPr/>
        </p:nvSpPr>
        <p:spPr>
          <a:xfrm>
            <a:off x="186429" y="4088976"/>
            <a:ext cx="2262286" cy="276999"/>
          </a:xfrm>
          <a:prstGeom prst="rect">
            <a:avLst/>
          </a:prstGeom>
          <a:noFill/>
        </p:spPr>
        <p:txBody>
          <a:bodyPr wrap="none" rtlCol="0">
            <a:spAutoFit/>
          </a:bodyPr>
          <a:lstStyle/>
          <a:p>
            <a:r>
              <a:rPr lang="ru-RU" sz="1200" dirty="0" smtClean="0"/>
              <a:t>г. Москва. Дарвиновский музей</a:t>
            </a:r>
            <a:endParaRPr lang="ru-RU" sz="1200" dirty="0"/>
          </a:p>
        </p:txBody>
      </p:sp>
      <p:sp>
        <p:nvSpPr>
          <p:cNvPr id="16" name="TextBox 15"/>
          <p:cNvSpPr txBox="1"/>
          <p:nvPr/>
        </p:nvSpPr>
        <p:spPr>
          <a:xfrm>
            <a:off x="237230" y="6473472"/>
            <a:ext cx="1905000" cy="276999"/>
          </a:xfrm>
          <a:prstGeom prst="rect">
            <a:avLst/>
          </a:prstGeom>
          <a:noFill/>
        </p:spPr>
        <p:txBody>
          <a:bodyPr wrap="square" rtlCol="0">
            <a:spAutoFit/>
          </a:bodyPr>
          <a:lstStyle/>
          <a:p>
            <a:r>
              <a:rPr lang="ru-RU" sz="1200" dirty="0" smtClean="0"/>
              <a:t>г. Санкт-Петербург</a:t>
            </a:r>
            <a:endParaRPr lang="ru-RU" sz="1200" dirty="0"/>
          </a:p>
        </p:txBody>
      </p:sp>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429" y="4416774"/>
            <a:ext cx="2565402" cy="1924052"/>
          </a:xfrm>
          <a:prstGeom prst="rect">
            <a:avLst/>
          </a:prstGeom>
        </p:spPr>
      </p:pic>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1882" y="2380644"/>
            <a:ext cx="2489224" cy="1666340"/>
          </a:xfrm>
          <a:prstGeom prst="rect">
            <a:avLst/>
          </a:prstGeom>
        </p:spPr>
      </p:pic>
      <p:sp>
        <p:nvSpPr>
          <p:cNvPr id="21" name="TextBox 20"/>
          <p:cNvSpPr txBox="1"/>
          <p:nvPr/>
        </p:nvSpPr>
        <p:spPr>
          <a:xfrm>
            <a:off x="8720600" y="4088976"/>
            <a:ext cx="3471400" cy="276999"/>
          </a:xfrm>
          <a:prstGeom prst="rect">
            <a:avLst/>
          </a:prstGeom>
          <a:noFill/>
        </p:spPr>
        <p:txBody>
          <a:bodyPr wrap="none" rtlCol="0">
            <a:spAutoFit/>
          </a:bodyPr>
          <a:lstStyle/>
          <a:p>
            <a:r>
              <a:rPr lang="ru-RU" sz="1200" dirty="0" smtClean="0"/>
              <a:t>Поездка в г. Валуйки. Музей  «Новый Иерусалим»</a:t>
            </a:r>
            <a:endParaRPr lang="ru-RU" sz="1200" dirty="0"/>
          </a:p>
        </p:txBody>
      </p:sp>
      <p:pic>
        <p:nvPicPr>
          <p:cNvPr id="22" name="Рисунок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61882" y="4521200"/>
            <a:ext cx="2468092" cy="1652194"/>
          </a:xfrm>
          <a:prstGeom prst="rect">
            <a:avLst/>
          </a:prstGeom>
        </p:spPr>
      </p:pic>
      <p:sp>
        <p:nvSpPr>
          <p:cNvPr id="24" name="Прямоугольник 23"/>
          <p:cNvSpPr/>
          <p:nvPr/>
        </p:nvSpPr>
        <p:spPr>
          <a:xfrm>
            <a:off x="8857582" y="6242639"/>
            <a:ext cx="1594347" cy="369332"/>
          </a:xfrm>
          <a:prstGeom prst="rect">
            <a:avLst/>
          </a:prstGeom>
        </p:spPr>
        <p:txBody>
          <a:bodyPr wrap="none">
            <a:spAutoFit/>
          </a:bodyPr>
          <a:lstStyle/>
          <a:p>
            <a:r>
              <a:rPr lang="ru-RU" sz="1200" dirty="0"/>
              <a:t>с. Холки. Монастырь</a:t>
            </a:r>
            <a:r>
              <a:rPr lang="ru-RU" dirty="0"/>
              <a:t>.</a:t>
            </a:r>
          </a:p>
        </p:txBody>
      </p:sp>
      <p:pic>
        <p:nvPicPr>
          <p:cNvPr id="19" name="Рисунок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63641" y="3006142"/>
            <a:ext cx="2527294" cy="1691825"/>
          </a:xfrm>
          <a:prstGeom prst="rect">
            <a:avLst/>
          </a:prstGeom>
        </p:spPr>
      </p:pic>
      <p:pic>
        <p:nvPicPr>
          <p:cNvPr id="3" name="Рисунок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flipV="1">
            <a:off x="3359185" y="5036796"/>
            <a:ext cx="2078283" cy="1384656"/>
          </a:xfrm>
          <a:prstGeom prst="rect">
            <a:avLst/>
          </a:prstGeom>
        </p:spPr>
      </p:pic>
      <p:sp>
        <p:nvSpPr>
          <p:cNvPr id="7" name="TextBox 6"/>
          <p:cNvSpPr txBox="1"/>
          <p:nvPr/>
        </p:nvSpPr>
        <p:spPr>
          <a:xfrm>
            <a:off x="2970976" y="6472170"/>
            <a:ext cx="3125024" cy="276999"/>
          </a:xfrm>
          <a:prstGeom prst="rect">
            <a:avLst/>
          </a:prstGeom>
          <a:noFill/>
        </p:spPr>
        <p:txBody>
          <a:bodyPr wrap="square" rtlCol="0">
            <a:spAutoFit/>
          </a:bodyPr>
          <a:lstStyle/>
          <a:p>
            <a:r>
              <a:rPr lang="ru-RU" sz="1200" dirty="0" err="1" smtClean="0"/>
              <a:t>Костенки</a:t>
            </a:r>
            <a:r>
              <a:rPr lang="ru-RU" sz="1200" dirty="0" smtClean="0"/>
              <a:t>. Стоянка первобытного человека</a:t>
            </a:r>
            <a:endParaRPr lang="ru-RU" sz="1200" dirty="0"/>
          </a:p>
        </p:txBody>
      </p:sp>
      <p:sp>
        <p:nvSpPr>
          <p:cNvPr id="15" name="TextBox 14"/>
          <p:cNvSpPr txBox="1"/>
          <p:nvPr/>
        </p:nvSpPr>
        <p:spPr>
          <a:xfrm>
            <a:off x="3120594" y="4759797"/>
            <a:ext cx="2680340" cy="276999"/>
          </a:xfrm>
          <a:prstGeom prst="rect">
            <a:avLst/>
          </a:prstGeom>
          <a:noFill/>
        </p:spPr>
        <p:txBody>
          <a:bodyPr wrap="square" rtlCol="0">
            <a:spAutoFit/>
          </a:bodyPr>
          <a:lstStyle/>
          <a:p>
            <a:r>
              <a:rPr lang="ru-RU" sz="1200" dirty="0" smtClean="0"/>
              <a:t>Музей </a:t>
            </a:r>
            <a:r>
              <a:rPr lang="ru-RU" sz="1200" dirty="0" err="1" smtClean="0"/>
              <a:t>г.Бирюча</a:t>
            </a:r>
            <a:endParaRPr lang="ru-RU" sz="1200" dirty="0"/>
          </a:p>
        </p:txBody>
      </p:sp>
      <p:pic>
        <p:nvPicPr>
          <p:cNvPr id="18" name="Рисунок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5950470" y="3754932"/>
            <a:ext cx="2980322" cy="1995092"/>
          </a:xfrm>
          <a:prstGeom prst="rect">
            <a:avLst/>
          </a:prstGeom>
        </p:spPr>
      </p:pic>
      <p:sp>
        <p:nvSpPr>
          <p:cNvPr id="23" name="TextBox 22"/>
          <p:cNvSpPr txBox="1"/>
          <p:nvPr/>
        </p:nvSpPr>
        <p:spPr>
          <a:xfrm>
            <a:off x="6471658" y="6414810"/>
            <a:ext cx="2187217" cy="276999"/>
          </a:xfrm>
          <a:prstGeom prst="rect">
            <a:avLst/>
          </a:prstGeom>
          <a:noFill/>
        </p:spPr>
        <p:txBody>
          <a:bodyPr wrap="square" rtlCol="0">
            <a:spAutoFit/>
          </a:bodyPr>
          <a:lstStyle/>
          <a:p>
            <a:r>
              <a:rPr lang="ru-RU" sz="1200" dirty="0" smtClean="0"/>
              <a:t>Поездка в </a:t>
            </a:r>
            <a:r>
              <a:rPr lang="ru-RU" sz="1200" dirty="0"/>
              <a:t>В</a:t>
            </a:r>
            <a:r>
              <a:rPr lang="ru-RU" sz="1200" dirty="0" smtClean="0"/>
              <a:t>олгоград</a:t>
            </a:r>
            <a:endParaRPr lang="ru-RU" sz="1200" dirty="0"/>
          </a:p>
        </p:txBody>
      </p:sp>
    </p:spTree>
    <p:extLst>
      <p:ext uri="{BB962C8B-B14F-4D97-AF65-F5344CB8AC3E}">
        <p14:creationId xmlns:p14="http://schemas.microsoft.com/office/powerpoint/2010/main" val="4087531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subTitle" idx="1"/>
          </p:nvPr>
        </p:nvSpPr>
        <p:spPr>
          <a:xfrm>
            <a:off x="725214" y="94593"/>
            <a:ext cx="10878207" cy="6674069"/>
          </a:xfrm>
        </p:spPr>
        <p:txBody>
          <a:bodyPr>
            <a:normAutofit fontScale="55000" lnSpcReduction="20000"/>
          </a:bodyPr>
          <a:lstStyle/>
          <a:p>
            <a:pPr>
              <a:lnSpc>
                <a:spcPct val="100000"/>
              </a:lnSpc>
              <a:spcBef>
                <a:spcPts val="0"/>
              </a:spcBef>
            </a:pPr>
            <a:endParaRPr lang="ru-RU" b="1" dirty="0" smtClean="0"/>
          </a:p>
          <a:p>
            <a:pPr>
              <a:lnSpc>
                <a:spcPct val="100000"/>
              </a:lnSpc>
              <a:spcBef>
                <a:spcPts val="0"/>
              </a:spcBef>
            </a:pPr>
            <a:r>
              <a:rPr lang="ru-RU" sz="2900" b="1" dirty="0" smtClean="0">
                <a:latin typeface="Times New Roman" panose="02020603050405020304" pitchFamily="18" charset="0"/>
                <a:cs typeface="Times New Roman" panose="02020603050405020304" pitchFamily="18" charset="0"/>
              </a:rPr>
              <a:t>Организация </a:t>
            </a:r>
            <a:r>
              <a:rPr lang="ru-RU" sz="2900" b="1" dirty="0">
                <a:latin typeface="Times New Roman" panose="02020603050405020304" pitchFamily="18" charset="0"/>
                <a:cs typeface="Times New Roman" panose="02020603050405020304" pitchFamily="18" charset="0"/>
              </a:rPr>
              <a:t>экскурсионной работы в музее и населенном пункте </a:t>
            </a:r>
            <a:endParaRPr lang="ru-RU" sz="2900" b="1" dirty="0" smtClean="0">
              <a:latin typeface="Times New Roman" panose="02020603050405020304" pitchFamily="18" charset="0"/>
              <a:cs typeface="Times New Roman" panose="02020603050405020304" pitchFamily="18" charset="0"/>
            </a:endParaRPr>
          </a:p>
          <a:p>
            <a:pPr>
              <a:lnSpc>
                <a:spcPct val="100000"/>
              </a:lnSpc>
              <a:spcBef>
                <a:spcPts val="0"/>
              </a:spcBef>
            </a:pPr>
            <a:r>
              <a:rPr lang="ru-RU" sz="2900" b="1" dirty="0" smtClean="0">
                <a:latin typeface="Times New Roman" panose="02020603050405020304" pitchFamily="18" charset="0"/>
                <a:cs typeface="Times New Roman" panose="02020603050405020304" pitchFamily="18" charset="0"/>
              </a:rPr>
              <a:t>с </a:t>
            </a:r>
            <a:r>
              <a:rPr lang="ru-RU" sz="2900" b="1" dirty="0">
                <a:latin typeface="Times New Roman" panose="02020603050405020304" pitchFamily="18" charset="0"/>
                <a:cs typeface="Times New Roman" panose="02020603050405020304" pitchFamily="18" charset="0"/>
              </a:rPr>
              <a:t>привлечением </a:t>
            </a:r>
            <a:r>
              <a:rPr lang="ru-RU" sz="2900" b="1" dirty="0" smtClean="0">
                <a:latin typeface="Times New Roman" panose="02020603050405020304" pitchFamily="18" charset="0"/>
                <a:cs typeface="Times New Roman" panose="02020603050405020304" pitchFamily="18" charset="0"/>
              </a:rPr>
              <a:t>учащихся</a:t>
            </a:r>
            <a:r>
              <a:rPr lang="ru-RU" sz="2900" dirty="0">
                <a:latin typeface="Times New Roman" panose="02020603050405020304" pitchFamily="18" charset="0"/>
                <a:cs typeface="Times New Roman" panose="02020603050405020304" pitchFamily="18" charset="0"/>
              </a:rPr>
              <a:t> </a:t>
            </a:r>
            <a:endParaRPr lang="ru-RU" sz="2900" dirty="0" smtClean="0">
              <a:latin typeface="Times New Roman" panose="02020603050405020304" pitchFamily="18" charset="0"/>
              <a:cs typeface="Times New Roman" panose="02020603050405020304" pitchFamily="18" charset="0"/>
            </a:endParaRPr>
          </a:p>
          <a:p>
            <a:pPr>
              <a:lnSpc>
                <a:spcPct val="100000"/>
              </a:lnSpc>
              <a:spcBef>
                <a:spcPts val="0"/>
              </a:spcBef>
            </a:pPr>
            <a:endParaRPr lang="ru-RU" dirty="0"/>
          </a:p>
          <a:p>
            <a:pPr algn="just">
              <a:lnSpc>
                <a:spcPct val="120000"/>
              </a:lnSpc>
              <a:spcBef>
                <a:spcPts val="0"/>
              </a:spcBef>
            </a:pPr>
            <a:r>
              <a:rPr lang="ru-RU" sz="2500" dirty="0">
                <a:latin typeface="Times New Roman" panose="02020603050405020304" pitchFamily="18" charset="0"/>
                <a:cs typeface="Times New Roman" panose="02020603050405020304" pitchFamily="18" charset="0"/>
              </a:rPr>
              <a:t>     Пропаганда памятников истории, культуры и природы родного края – главная задача в работе экскурсионно-массовой секции совета музея. Ответственный за экскурсионно-массовую работу каждую 4-ю неделю месяца проводит заседание, где определяются: тематика экскурсий, даты их проведения, лекторы и экскурсоводы, составляются графики.</a:t>
            </a:r>
          </a:p>
          <a:p>
            <a:pPr algn="just">
              <a:lnSpc>
                <a:spcPct val="120000"/>
              </a:lnSpc>
              <a:spcBef>
                <a:spcPts val="0"/>
              </a:spcBef>
            </a:pPr>
            <a:r>
              <a:rPr lang="ru-RU" sz="2500" dirty="0">
                <a:latin typeface="Times New Roman" panose="02020603050405020304" pitchFamily="18" charset="0"/>
                <a:cs typeface="Times New Roman" panose="02020603050405020304" pitchFamily="18" charset="0"/>
              </a:rPr>
              <a:t>Экскурсии проводятся в основном в музее с использованием материалов исследовательских и поисковых работ. Материал подается в виде презентаций, просмотра видеороликов, заочных путешествий, устных журналов, круглых столов и пр. Экскурсоводов готовят на занятиях кружка «Юные музееведы»  Для младших школьников экскурсии проводим в аллее Славы, у памятников и мест, связанных с определенной темой. По графику и к знаменательным событиям учащиеся школы посещают  районный краеведческий музей, музеи района и области, страны. </a:t>
            </a:r>
          </a:p>
          <a:p>
            <a:pPr>
              <a:lnSpc>
                <a:spcPct val="120000"/>
              </a:lnSpc>
              <a:spcBef>
                <a:spcPts val="0"/>
              </a:spcBef>
            </a:pPr>
            <a:endParaRPr lang="ru-RU" sz="2500" dirty="0" smtClean="0">
              <a:latin typeface="Times New Roman" panose="02020603050405020304" pitchFamily="18" charset="0"/>
              <a:cs typeface="Times New Roman" panose="02020603050405020304" pitchFamily="18" charset="0"/>
            </a:endParaRPr>
          </a:p>
          <a:p>
            <a:pPr>
              <a:lnSpc>
                <a:spcPct val="120000"/>
              </a:lnSpc>
              <a:spcBef>
                <a:spcPts val="0"/>
              </a:spcBef>
            </a:pPr>
            <a:r>
              <a:rPr lang="ru-RU" sz="2900" dirty="0" smtClean="0">
                <a:latin typeface="Times New Roman" panose="02020603050405020304" pitchFamily="18" charset="0"/>
                <a:cs typeface="Times New Roman" panose="02020603050405020304" pitchFamily="18" charset="0"/>
              </a:rPr>
              <a:t> </a:t>
            </a:r>
            <a:r>
              <a:rPr lang="ru-RU" sz="2900" b="1" dirty="0">
                <a:latin typeface="Times New Roman" panose="02020603050405020304" pitchFamily="18" charset="0"/>
                <a:cs typeface="Times New Roman" panose="02020603050405020304" pitchFamily="18" charset="0"/>
              </a:rPr>
              <a:t>Тематика экскурсий военно-патриотической направленности:</a:t>
            </a:r>
            <a:endParaRPr lang="ru-RU" sz="2900" dirty="0">
              <a:latin typeface="Times New Roman" panose="02020603050405020304" pitchFamily="18" charset="0"/>
              <a:cs typeface="Times New Roman" panose="02020603050405020304" pitchFamily="18" charset="0"/>
            </a:endParaRP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Далекое прошлое нашего края.(К годовщине образования города Бирюча) – /сентябрь – октябрь/. 1-11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«Снежный памятный январь». Наш район в годы оккупации и дни освобождения. (23 января – 23 февраля) 1-11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«В детство ворвалась война». /февраль – март/ 1-4 </a:t>
            </a:r>
            <a:r>
              <a:rPr lang="ru-RU" sz="2500" dirty="0" err="1">
                <a:latin typeface="Times New Roman" panose="02020603050405020304" pitchFamily="18" charset="0"/>
                <a:cs typeface="Times New Roman" panose="02020603050405020304" pitchFamily="18" charset="0"/>
              </a:rPr>
              <a:t>класссы</a:t>
            </a:r>
            <a:r>
              <a:rPr lang="ru-RU" sz="2500" dirty="0">
                <a:latin typeface="Times New Roman" panose="02020603050405020304" pitchFamily="18" charset="0"/>
                <a:cs typeface="Times New Roman" panose="02020603050405020304" pitchFamily="18" charset="0"/>
              </a:rPr>
              <a:t>.</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«Великие битвы времен </a:t>
            </a:r>
            <a:r>
              <a:rPr lang="ru-RU" sz="2500" dirty="0" err="1">
                <a:latin typeface="Times New Roman" panose="02020603050405020304" pitchFamily="18" charset="0"/>
                <a:cs typeface="Times New Roman" panose="02020603050405020304" pitchFamily="18" charset="0"/>
              </a:rPr>
              <a:t>ВОв</a:t>
            </a:r>
            <a:r>
              <a:rPr lang="ru-RU" sz="2500" dirty="0">
                <a:latin typeface="Times New Roman" panose="02020603050405020304" pitchFamily="18" charset="0"/>
                <a:cs typeface="Times New Roman" panose="02020603050405020304" pitchFamily="18" charset="0"/>
              </a:rPr>
              <a:t>» (Сталинградская битва, Битва за Москву, снятие блокады Ленинграда, Битва на Курской Дуге). /октябрь – май/     5-11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Читаем страницы из «Книг Памяти» (воспоминания участников </a:t>
            </a:r>
            <a:r>
              <a:rPr lang="ru-RU" sz="2500" dirty="0" err="1">
                <a:latin typeface="Times New Roman" panose="02020603050405020304" pitchFamily="18" charset="0"/>
                <a:cs typeface="Times New Roman" panose="02020603050405020304" pitchFamily="18" charset="0"/>
              </a:rPr>
              <a:t>ВОв</a:t>
            </a:r>
            <a:r>
              <a:rPr lang="ru-RU" sz="2500" dirty="0">
                <a:latin typeface="Times New Roman" panose="02020603050405020304" pitchFamily="18" charset="0"/>
                <a:cs typeface="Times New Roman" panose="02020603050405020304" pitchFamily="18" charset="0"/>
              </a:rPr>
              <a:t>) /октябрь – май/. 5-11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«Наши земляки – Герои Советского Союза». ( Ко дню рождения)                 1-11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«Выпускники школы-участники современных войн»./февраль/       5-11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«Воины-интернационалисты».  1-4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«Учителя и ученики школы – защитники Родины».  5-11классы.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 «Странички из прошлого моей семьи»: а) «Письмо дедушке». б)Акция «Я помню! Я горжусь!» в) Поздравление ветерану.     д) «Письмо в прошлое». 1-11 классы.</a:t>
            </a:r>
          </a:p>
          <a:p>
            <a:pPr lvl="0" algn="just">
              <a:lnSpc>
                <a:spcPct val="120000"/>
              </a:lnSpc>
              <a:spcBef>
                <a:spcPts val="0"/>
              </a:spcBef>
            </a:pPr>
            <a:r>
              <a:rPr lang="ru-RU" sz="2500" dirty="0">
                <a:latin typeface="Times New Roman" panose="02020603050405020304" pitchFamily="18" charset="0"/>
                <a:cs typeface="Times New Roman" panose="02020603050405020304" pitchFamily="18" charset="0"/>
              </a:rPr>
              <a:t>Встречи с ветеранами войны. 1-11 классы.</a:t>
            </a:r>
          </a:p>
          <a:p>
            <a:r>
              <a:rPr lang="ru-RU" sz="2200" dirty="0"/>
              <a:t> </a:t>
            </a:r>
          </a:p>
          <a:p>
            <a:r>
              <a:rPr lang="ru-RU" sz="2200" dirty="0"/>
              <a:t> </a:t>
            </a:r>
          </a:p>
          <a:p>
            <a:r>
              <a:rPr lang="ru-RU" sz="2200" dirty="0"/>
              <a:t> </a:t>
            </a:r>
          </a:p>
        </p:txBody>
      </p:sp>
    </p:spTree>
    <p:extLst>
      <p:ext uri="{BB962C8B-B14F-4D97-AF65-F5344CB8AC3E}">
        <p14:creationId xmlns:p14="http://schemas.microsoft.com/office/powerpoint/2010/main" val="2707285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35420" y="448934"/>
            <a:ext cx="10596937" cy="2695945"/>
          </a:xfrm>
        </p:spPr>
        <p:txBody>
          <a:bodyPr>
            <a:normAutofit fontScale="92500" lnSpcReduction="10000"/>
          </a:bodyPr>
          <a:lstStyle/>
          <a:p>
            <a:pPr>
              <a:lnSpc>
                <a:spcPct val="120000"/>
              </a:lnSpc>
              <a:spcBef>
                <a:spcPts val="0"/>
              </a:spcBef>
            </a:pPr>
            <a:r>
              <a:rPr lang="ru-RU" sz="2900" b="1" dirty="0">
                <a:latin typeface="Times New Roman" panose="02020603050405020304" pitchFamily="18" charset="0"/>
                <a:cs typeface="Times New Roman" panose="02020603050405020304" pitchFamily="18" charset="0"/>
              </a:rPr>
              <a:t>Основные мероприятия, организуемые музеем:</a:t>
            </a:r>
            <a:endParaRPr lang="ru-RU" sz="29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1800" dirty="0">
                <a:latin typeface="Times New Roman" panose="02020603050405020304" pitchFamily="18" charset="0"/>
                <a:cs typeface="Times New Roman" panose="02020603050405020304" pitchFamily="18" charset="0"/>
              </a:rPr>
              <a:t>    Походы и экскурсии к местам боев на территории города, района, области. ( </a:t>
            </a:r>
            <a:r>
              <a:rPr lang="ru-RU" sz="1800" dirty="0" err="1">
                <a:latin typeface="Times New Roman" panose="02020603050405020304" pitchFamily="18" charset="0"/>
                <a:cs typeface="Times New Roman" panose="02020603050405020304" pitchFamily="18" charset="0"/>
              </a:rPr>
              <a:t>Мастицкая</a:t>
            </a:r>
            <a:r>
              <a:rPr lang="ru-RU" sz="1800" dirty="0">
                <a:latin typeface="Times New Roman" panose="02020603050405020304" pitchFamily="18" charset="0"/>
                <a:cs typeface="Times New Roman" panose="02020603050405020304" pitchFamily="18" charset="0"/>
              </a:rPr>
              <a:t> Пасека, села Красногвардейского района: </a:t>
            </a:r>
            <a:r>
              <a:rPr lang="ru-RU" sz="1800" dirty="0" err="1">
                <a:latin typeface="Times New Roman" panose="02020603050405020304" pitchFamily="18" charset="0"/>
                <a:cs typeface="Times New Roman" panose="02020603050405020304" pitchFamily="18" charset="0"/>
              </a:rPr>
              <a:t>Засосна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Хуторцы</a:t>
            </a:r>
            <a:r>
              <a:rPr lang="ru-RU" sz="1800" dirty="0">
                <a:latin typeface="Times New Roman" panose="02020603050405020304" pitchFamily="18" charset="0"/>
                <a:cs typeface="Times New Roman" panose="02020603050405020304" pitchFamily="18" charset="0"/>
              </a:rPr>
              <a:t>, Ново-Слободка, Веселое, Ливенка, </a:t>
            </a:r>
            <a:r>
              <a:rPr lang="ru-RU" sz="1800" dirty="0" err="1">
                <a:latin typeface="Times New Roman" panose="02020603050405020304" pitchFamily="18" charset="0"/>
                <a:cs typeface="Times New Roman" panose="02020603050405020304" pitchFamily="18" charset="0"/>
              </a:rPr>
              <a:t>Верхососна</a:t>
            </a:r>
            <a:r>
              <a:rPr lang="ru-RU" sz="1800" dirty="0">
                <a:latin typeface="Times New Roman" panose="02020603050405020304" pitchFamily="18" charset="0"/>
                <a:cs typeface="Times New Roman" panose="02020603050405020304" pitchFamily="18" charset="0"/>
              </a:rPr>
              <a:t>: село Ватутино  (</a:t>
            </a:r>
            <a:r>
              <a:rPr lang="ru-RU" sz="1800" dirty="0" err="1">
                <a:latin typeface="Times New Roman" panose="02020603050405020304" pitchFamily="18" charset="0"/>
                <a:cs typeface="Times New Roman" panose="02020603050405020304" pitchFamily="18" charset="0"/>
              </a:rPr>
              <a:t>Чепухино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Валуйского</a:t>
            </a:r>
            <a:r>
              <a:rPr lang="ru-RU" sz="1800" dirty="0">
                <a:latin typeface="Times New Roman" panose="02020603050405020304" pitchFamily="18" charset="0"/>
                <a:cs typeface="Times New Roman" panose="02020603050405020304" pitchFamily="18" charset="0"/>
              </a:rPr>
              <a:t> района, </a:t>
            </a:r>
            <a:r>
              <a:rPr lang="ru-RU" sz="1800" dirty="0" err="1">
                <a:latin typeface="Times New Roman" panose="02020603050405020304" pitchFamily="18" charset="0"/>
                <a:cs typeface="Times New Roman" panose="02020603050405020304" pitchFamily="18" charset="0"/>
              </a:rPr>
              <a:t>Прохоровское</a:t>
            </a:r>
            <a:r>
              <a:rPr lang="ru-RU" sz="1800" dirty="0">
                <a:latin typeface="Times New Roman" panose="02020603050405020304" pitchFamily="18" charset="0"/>
                <a:cs typeface="Times New Roman" panose="02020603050405020304" pitchFamily="18" charset="0"/>
              </a:rPr>
              <a:t> поле, Курская дуга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Конференция  «Подвиг советского народа в Великой Отечественной войне</a:t>
            </a:r>
            <a:r>
              <a:rPr lang="ru-RU" sz="1800" dirty="0" smtClean="0">
                <a:latin typeface="Times New Roman" panose="02020603050405020304" pitchFamily="18" charset="0"/>
                <a:cs typeface="Times New Roman" panose="02020603050405020304" pitchFamily="18" charset="0"/>
              </a:rPr>
              <a:t>». Конкурс чтецов, </a:t>
            </a:r>
            <a:r>
              <a:rPr lang="ru-RU" sz="1800" dirty="0">
                <a:latin typeface="Times New Roman" panose="02020603050405020304" pitchFamily="18" charset="0"/>
                <a:cs typeface="Times New Roman" panose="02020603050405020304" pitchFamily="18" charset="0"/>
              </a:rPr>
              <a:t>а</a:t>
            </a:r>
            <a:r>
              <a:rPr lang="ru-RU" sz="1800" dirty="0" smtClean="0">
                <a:latin typeface="Times New Roman" panose="02020603050405020304" pitchFamily="18" charset="0"/>
                <a:cs typeface="Times New Roman" panose="02020603050405020304" pitchFamily="18" charset="0"/>
              </a:rPr>
              <a:t>кция </a:t>
            </a:r>
            <a:r>
              <a:rPr lang="ru-RU" sz="1800" dirty="0">
                <a:latin typeface="Times New Roman" panose="02020603050405020304" pitchFamily="18" charset="0"/>
                <a:cs typeface="Times New Roman" panose="02020603050405020304" pitchFamily="18" charset="0"/>
              </a:rPr>
              <a:t>«Я помню! Я горжусь!» </a:t>
            </a:r>
            <a:r>
              <a:rPr lang="ru-RU" sz="1800" dirty="0" smtClean="0">
                <a:latin typeface="Times New Roman" panose="02020603050405020304" pitchFamily="18" charset="0"/>
                <a:cs typeface="Times New Roman" panose="02020603050405020304" pitchFamily="18" charset="0"/>
              </a:rPr>
              <a:t>, акция «Звезда Победы»</a:t>
            </a:r>
            <a:endParaRPr lang="ru-RU" sz="1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1800" dirty="0" smtClean="0">
                <a:latin typeface="Times New Roman" panose="02020603050405020304" pitchFamily="18" charset="0"/>
                <a:cs typeface="Times New Roman" panose="02020603050405020304" pitchFamily="18" charset="0"/>
              </a:rPr>
              <a:t>Музейный </a:t>
            </a:r>
            <a:r>
              <a:rPr lang="ru-RU" sz="1800" dirty="0">
                <a:latin typeface="Times New Roman" panose="02020603050405020304" pitchFamily="18" charset="0"/>
                <a:cs typeface="Times New Roman" panose="02020603050405020304" pitchFamily="18" charset="0"/>
              </a:rPr>
              <a:t>урок  «Время не властно над памятью» </a:t>
            </a:r>
            <a:r>
              <a:rPr lang="ru-RU" sz="1800" dirty="0" smtClean="0">
                <a:latin typeface="Times New Roman" panose="02020603050405020304" pitchFamily="18" charset="0"/>
                <a:cs typeface="Times New Roman" panose="02020603050405020304" pitchFamily="18" charset="0"/>
              </a:rPr>
              <a:t> , экскурсии по городу, разработка презентаций</a:t>
            </a:r>
            <a:endParaRPr lang="ru-RU" sz="1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Встречи с ветеранами войны и </a:t>
            </a:r>
            <a:r>
              <a:rPr lang="ru-RU" sz="1800" dirty="0" smtClean="0">
                <a:latin typeface="Times New Roman" panose="02020603050405020304" pitchFamily="18" charset="0"/>
                <a:cs typeface="Times New Roman" panose="02020603050405020304" pitchFamily="18" charset="0"/>
              </a:rPr>
              <a:t>труда, посещение музейных уроков, подготовленных музеем </a:t>
            </a:r>
            <a:r>
              <a:rPr lang="ru-RU" sz="1800" dirty="0" err="1" smtClean="0">
                <a:latin typeface="Times New Roman" panose="02020603050405020304" pitchFamily="18" charset="0"/>
                <a:cs typeface="Times New Roman" panose="02020603050405020304" pitchFamily="18" charset="0"/>
              </a:rPr>
              <a:t>г.Бирюча</a:t>
            </a:r>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2200" dirty="0">
                <a:latin typeface="Times New Roman" panose="02020603050405020304" pitchFamily="18" charset="0"/>
                <a:cs typeface="Times New Roman" panose="02020603050405020304" pitchFamily="18" charset="0"/>
              </a:rPr>
              <a:t> </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664" y="4599295"/>
            <a:ext cx="2109390" cy="158204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027" y="2761147"/>
            <a:ext cx="2185288" cy="163896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629" y="2799544"/>
            <a:ext cx="2160303" cy="1446153"/>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5966" y="2761147"/>
            <a:ext cx="1921477" cy="1286278"/>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629" y="4599294"/>
            <a:ext cx="2340315" cy="1556061"/>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509" y="2806022"/>
            <a:ext cx="2399072" cy="1439675"/>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6220" y="4245698"/>
            <a:ext cx="1941223" cy="1404691"/>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45048" y="5155664"/>
            <a:ext cx="2064789" cy="1548592"/>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5229" y="4511181"/>
            <a:ext cx="2252085" cy="1689064"/>
          </a:xfrm>
          <a:prstGeom prst="rect">
            <a:avLst/>
          </a:prstGeom>
        </p:spPr>
      </p:pic>
    </p:spTree>
    <p:extLst>
      <p:ext uri="{BB962C8B-B14F-4D97-AF65-F5344CB8AC3E}">
        <p14:creationId xmlns:p14="http://schemas.microsoft.com/office/powerpoint/2010/main" val="1098842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6000" dirty="0" smtClean="0"/>
              <a:t>Видео о нашем музее</a:t>
            </a:r>
            <a:endParaRPr lang="ru-RU" sz="6000" dirty="0"/>
          </a:p>
        </p:txBody>
      </p:sp>
      <p:sp>
        <p:nvSpPr>
          <p:cNvPr id="4" name="Прямоугольник 3"/>
          <p:cNvSpPr/>
          <p:nvPr/>
        </p:nvSpPr>
        <p:spPr>
          <a:xfrm>
            <a:off x="653143" y="3244333"/>
            <a:ext cx="11538857" cy="1107996"/>
          </a:xfrm>
          <a:prstGeom prst="rect">
            <a:avLst/>
          </a:prstGeom>
        </p:spPr>
        <p:txBody>
          <a:bodyPr wrap="square">
            <a:spAutoFit/>
          </a:bodyPr>
          <a:lstStyle/>
          <a:p>
            <a:r>
              <a:rPr lang="en-US" sz="6600" u="sng" dirty="0">
                <a:solidFill>
                  <a:srgbClr val="005BD1"/>
                </a:solidFill>
                <a:latin typeface="Arial" panose="020B0604020202020204" pitchFamily="34" charset="0"/>
                <a:hlinkClick r:id="rId2"/>
              </a:rPr>
              <a:t>https://youtu.be/UqT8lk5lMGg</a:t>
            </a:r>
            <a:endParaRPr lang="ru-RU" sz="6600" dirty="0"/>
          </a:p>
        </p:txBody>
      </p:sp>
    </p:spTree>
    <p:extLst>
      <p:ext uri="{BB962C8B-B14F-4D97-AF65-F5344CB8AC3E}">
        <p14:creationId xmlns:p14="http://schemas.microsoft.com/office/powerpoint/2010/main" val="286273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3285" y="260506"/>
            <a:ext cx="9144000" cy="367861"/>
          </a:xfrm>
        </p:spPr>
        <p:txBody>
          <a:bodyPr>
            <a:normAutofit/>
          </a:bodyPr>
          <a:lstStyle/>
          <a:p>
            <a:r>
              <a:rPr lang="ru-RU" sz="2000" b="1" dirty="0" smtClean="0"/>
              <a:t>Активные участники работы музея</a:t>
            </a:r>
            <a:endParaRPr lang="ru-RU" sz="2000" b="1" dirty="0"/>
          </a:p>
        </p:txBody>
      </p:sp>
      <p:sp>
        <p:nvSpPr>
          <p:cNvPr id="3" name="Подзаголовок 2"/>
          <p:cNvSpPr>
            <a:spLocks noGrp="1"/>
          </p:cNvSpPr>
          <p:nvPr>
            <p:ph type="subTitle" idx="1"/>
          </p:nvPr>
        </p:nvSpPr>
        <p:spPr>
          <a:xfrm>
            <a:off x="1524000" y="3602038"/>
            <a:ext cx="2301766" cy="686183"/>
          </a:xfrm>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09" y="1030320"/>
            <a:ext cx="6493573" cy="4346937"/>
          </a:xfrm>
          <a:prstGeom prst="rect">
            <a:avLst/>
          </a:prstGeom>
        </p:spPr>
      </p:pic>
      <p:sp>
        <p:nvSpPr>
          <p:cNvPr id="5" name="Прямоугольник 4"/>
          <p:cNvSpPr/>
          <p:nvPr/>
        </p:nvSpPr>
        <p:spPr>
          <a:xfrm>
            <a:off x="7119042" y="1030320"/>
            <a:ext cx="4663864" cy="3970318"/>
          </a:xfrm>
          <a:prstGeom prst="rect">
            <a:avLst/>
          </a:prstGeom>
        </p:spPr>
        <p:txBody>
          <a:bodyPr wrap="square">
            <a:spAutoFit/>
          </a:bodyPr>
          <a:lstStyle/>
          <a:p>
            <a:pPr>
              <a:spcAft>
                <a:spcPts val="0"/>
              </a:spcAft>
            </a:pP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Председатель совета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музея</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Федорищева Ангелина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Главный хранитель музейного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фонда-Кадеева Юлия</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Секретарь-</a:t>
            </a:r>
            <a:r>
              <a:rPr lang="ru-RU" sz="1400" dirty="0" err="1" smtClean="0">
                <a:latin typeface="Times New Roman" panose="02020603050405020304" pitchFamily="18" charset="0"/>
                <a:ea typeface="Times New Roman" panose="02020603050405020304" pitchFamily="18" charset="0"/>
                <a:cs typeface="Times New Roman" panose="02020603050405020304" pitchFamily="18" charset="0"/>
              </a:rPr>
              <a:t>Костенникова</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Ангелина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Ответственный за поисково-собирательную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работу-</a:t>
            </a:r>
            <a:r>
              <a:rPr lang="ru-RU" sz="1400" dirty="0" err="1" smtClean="0">
                <a:latin typeface="Times New Roman" panose="02020603050405020304" pitchFamily="18" charset="0"/>
                <a:ea typeface="Times New Roman" panose="02020603050405020304" pitchFamily="18" charset="0"/>
                <a:cs typeface="Times New Roman" panose="02020603050405020304" pitchFamily="18" charset="0"/>
              </a:rPr>
              <a:t>Харатян</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Элен</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Ответственный за пополнение фонда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музея-Григорьева Анастасия</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Ответственный за экспозиционно-оформительскую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работу-Головина Яна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Ответственный за экскурсионно-массовую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работу- </a:t>
            </a:r>
            <a:r>
              <a:rPr lang="ru-RU" sz="1400" dirty="0" err="1" smtClean="0">
                <a:latin typeface="Times New Roman" panose="02020603050405020304" pitchFamily="18" charset="0"/>
                <a:ea typeface="Times New Roman" panose="02020603050405020304" pitchFamily="18" charset="0"/>
                <a:cs typeface="Times New Roman" panose="02020603050405020304" pitchFamily="18" charset="0"/>
              </a:rPr>
              <a:t>Коломыцева</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Анастасия</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Ответственный за учёт поступающих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экспонатов- Приходько Светлана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tabLst>
                <a:tab pos="45720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Ответственный за ведение дневников во время  проведения походов и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экспедиций- </a:t>
            </a:r>
            <a:r>
              <a:rPr lang="ru-RU" sz="1400" dirty="0" err="1" smtClean="0">
                <a:latin typeface="Times New Roman" panose="02020603050405020304" pitchFamily="18" charset="0"/>
                <a:ea typeface="Times New Roman" panose="02020603050405020304" pitchFamily="18" charset="0"/>
                <a:cs typeface="Times New Roman" panose="02020603050405020304" pitchFamily="18" charset="0"/>
              </a:rPr>
              <a:t>Росликов</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Дмитрий</a:t>
            </a:r>
          </a:p>
          <a:p>
            <a:pPr marL="285750" lvl="0" indent="-285750" algn="just">
              <a:spcAft>
                <a:spcPts val="0"/>
              </a:spcAft>
              <a:buFont typeface="Arial" panose="020B0604020202020204" pitchFamily="34" charset="0"/>
              <a:buChar char="•"/>
              <a:tabLst>
                <a:tab pos="457200" algn="l"/>
              </a:tabLs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Экскурсоводы – Скляров Иван, Братищева Виктория, </a:t>
            </a:r>
            <a:r>
              <a:rPr lang="ru-RU"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Копыльцов</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Владислав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02" y="5566558"/>
            <a:ext cx="1525693" cy="102133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3556" y="5566558"/>
            <a:ext cx="1460379" cy="97760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343536" y="5347760"/>
            <a:ext cx="1480743" cy="99124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996458" y="5351098"/>
            <a:ext cx="1500937" cy="1004760"/>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6415" y="5592791"/>
            <a:ext cx="1421191" cy="951376"/>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6963" y="5557813"/>
            <a:ext cx="1483477" cy="986354"/>
          </a:xfrm>
          <a:prstGeom prst="rect">
            <a:avLst/>
          </a:prstGeom>
        </p:spPr>
      </p:pic>
    </p:spTree>
    <p:extLst>
      <p:ext uri="{BB962C8B-B14F-4D97-AF65-F5344CB8AC3E}">
        <p14:creationId xmlns:p14="http://schemas.microsoft.com/office/powerpoint/2010/main" val="356668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0"/>
            <a:ext cx="10194028" cy="6858000"/>
          </a:xfrm>
        </p:spPr>
      </p:pic>
    </p:spTree>
    <p:extLst>
      <p:ext uri="{BB962C8B-B14F-4D97-AF65-F5344CB8AC3E}">
        <p14:creationId xmlns:p14="http://schemas.microsoft.com/office/powerpoint/2010/main" val="7715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7946"/>
            <a:ext cx="10232795" cy="6850054"/>
          </a:xfrm>
        </p:spPr>
      </p:pic>
    </p:spTree>
    <p:extLst>
      <p:ext uri="{BB962C8B-B14F-4D97-AF65-F5344CB8AC3E}">
        <p14:creationId xmlns:p14="http://schemas.microsoft.com/office/powerpoint/2010/main" val="166500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676" y="552132"/>
            <a:ext cx="1773510" cy="2649318"/>
          </a:xfrm>
        </p:spPr>
      </p:pic>
      <p:sp>
        <p:nvSpPr>
          <p:cNvPr id="5" name="Прямоугольник 4"/>
          <p:cNvSpPr/>
          <p:nvPr/>
        </p:nvSpPr>
        <p:spPr>
          <a:xfrm>
            <a:off x="1737362" y="97017"/>
            <a:ext cx="9261564" cy="338554"/>
          </a:xfrm>
          <a:prstGeom prst="rect">
            <a:avLst/>
          </a:prstGeom>
        </p:spPr>
        <p:txBody>
          <a:bodyPr wrap="square">
            <a:spAutoFit/>
          </a:bodyPr>
          <a:lstStyle/>
          <a:p>
            <a:r>
              <a:rPr lang="ru-RU" sz="1600" dirty="0"/>
              <a:t>Руководитель </a:t>
            </a:r>
            <a:r>
              <a:rPr lang="ru-RU" sz="1600" dirty="0" smtClean="0"/>
              <a:t>музея </a:t>
            </a:r>
            <a:r>
              <a:rPr lang="ru-RU" sz="1600" dirty="0" err="1" smtClean="0"/>
              <a:t>Хмелькова</a:t>
            </a:r>
            <a:r>
              <a:rPr lang="ru-RU" sz="1600" dirty="0" smtClean="0"/>
              <a:t> Марина Ильинична, учитель истории, обществознания, музыки</a:t>
            </a:r>
            <a:endParaRPr lang="ru-RU" sz="16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01" y="629119"/>
            <a:ext cx="4908359" cy="264931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0776" y="661946"/>
            <a:ext cx="3957625" cy="2649318"/>
          </a:xfrm>
          <a:prstGeom prst="rect">
            <a:avLst/>
          </a:prstGeom>
        </p:spPr>
      </p:pic>
      <p:sp>
        <p:nvSpPr>
          <p:cNvPr id="6" name="Прямоугольник 5"/>
          <p:cNvSpPr/>
          <p:nvPr/>
        </p:nvSpPr>
        <p:spPr>
          <a:xfrm>
            <a:off x="587828" y="3537639"/>
            <a:ext cx="10593978" cy="3277820"/>
          </a:xfrm>
          <a:prstGeom prst="rect">
            <a:avLst/>
          </a:prstGeom>
        </p:spPr>
        <p:txBody>
          <a:bodyPr wrap="square">
            <a:spAutoFit/>
          </a:bodyPr>
          <a:lstStyle/>
          <a:p>
            <a:pPr algn="just">
              <a:lnSpc>
                <a:spcPct val="115000"/>
              </a:lnSpc>
              <a:spcAft>
                <a:spcPts val="1000"/>
              </a:spcAft>
            </a:pPr>
            <a:r>
              <a:rPr lang="ru-RU" sz="15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500" dirty="0" err="1" smtClean="0">
                <a:latin typeface="Times New Roman" panose="02020603050405020304" pitchFamily="18" charset="0"/>
                <a:ea typeface="Calibri" panose="020F0502020204030204" pitchFamily="34" charset="0"/>
                <a:cs typeface="Times New Roman" panose="02020603050405020304" pitchFamily="18" charset="0"/>
              </a:rPr>
              <a:t>Хмелькова</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500" dirty="0">
                <a:latin typeface="Times New Roman" panose="02020603050405020304" pitchFamily="18" charset="0"/>
                <a:ea typeface="Calibri" panose="020F0502020204030204" pitchFamily="34" charset="0"/>
                <a:cs typeface="Times New Roman" panose="02020603050405020304" pitchFamily="18" charset="0"/>
              </a:rPr>
              <a:t>Марина Ильинична  руководитель  школьного музея с 2017 года. В   школе работает с 1993 года учителем истории и обществознания. Образование: Курский государственный педагогический университет закончила в 1996 году по специальности учитель истории, имеет высшую квалификационную категорию,  имеет много наград различных уровне </a:t>
            </a:r>
            <a:r>
              <a:rPr lang="ru-RU" sz="1500" dirty="0" err="1">
                <a:latin typeface="Times New Roman" panose="02020603050405020304" pitchFamily="18" charset="0"/>
                <a:ea typeface="Calibri" panose="020F0502020204030204" pitchFamily="34" charset="0"/>
                <a:cs typeface="Times New Roman" panose="02020603050405020304" pitchFamily="18" charset="0"/>
              </a:rPr>
              <a:t>йи</a:t>
            </a:r>
            <a:r>
              <a:rPr lang="ru-RU" sz="1500" dirty="0">
                <a:latin typeface="Times New Roman" panose="02020603050405020304" pitchFamily="18" charset="0"/>
                <a:ea typeface="Calibri" panose="020F0502020204030204" pitchFamily="34" charset="0"/>
                <a:cs typeface="Times New Roman" panose="02020603050405020304" pitchFamily="18" charset="0"/>
              </a:rPr>
              <a:t> конкурсов,   призер конкурса профессионального мастерства  «Учитель </a:t>
            </a:r>
            <a:r>
              <a:rPr lang="ru-RU" sz="1500" dirty="0" err="1">
                <a:latin typeface="Times New Roman" panose="02020603050405020304" pitchFamily="18" charset="0"/>
                <a:ea typeface="Calibri" panose="020F0502020204030204" pitchFamily="34" charset="0"/>
                <a:cs typeface="Times New Roman" panose="02020603050405020304" pitchFamily="18" charset="0"/>
              </a:rPr>
              <a:t>года».Это</a:t>
            </a:r>
            <a:r>
              <a:rPr lang="ru-RU" sz="1500" dirty="0">
                <a:latin typeface="Times New Roman" panose="02020603050405020304" pitchFamily="18" charset="0"/>
                <a:ea typeface="Calibri" panose="020F0502020204030204" pitchFamily="34" charset="0"/>
                <a:cs typeface="Times New Roman" panose="02020603050405020304" pitchFamily="18" charset="0"/>
              </a:rPr>
              <a:t> думающий, постоянно ищущий, компетентный специалист с высоко развитым чувством ответственности. Ей свойственно  изучение образовательных документов , практическое их применение, участие в различных конкурсах и мероприятиях. За время работы она сумела расширить и поставить на более высокий уровень организационную работу с детьми. Созданы и работают творческие объединения старшеклассников, деятельность которых она </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направляет</a:t>
            </a:r>
            <a:r>
              <a:rPr lang="ru-RU" sz="1500" dirty="0">
                <a:latin typeface="Times New Roman" panose="02020603050405020304" pitchFamily="18" charset="0"/>
                <a:ea typeface="Calibri" panose="020F0502020204030204" pitchFamily="34" charset="0"/>
                <a:cs typeface="Times New Roman" panose="02020603050405020304" pitchFamily="18" charset="0"/>
              </a:rPr>
              <a:t>:</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500" dirty="0">
                <a:latin typeface="Times New Roman" panose="02020603050405020304" pitchFamily="18" charset="0"/>
                <a:ea typeface="Calibri" panose="020F0502020204030204" pitchFamily="34" charset="0"/>
                <a:cs typeface="Times New Roman" panose="02020603050405020304" pitchFamily="18" charset="0"/>
              </a:rPr>
              <a:t>«Поиск», «Юные музееведы</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500" dirty="0">
                <a:latin typeface="Times New Roman" panose="02020603050405020304" pitchFamily="18" charset="0"/>
                <a:ea typeface="Calibri" panose="020F0502020204030204" pitchFamily="34" charset="0"/>
                <a:cs typeface="Times New Roman" panose="02020603050405020304" pitchFamily="18" charset="0"/>
              </a:rPr>
              <a:t>Фотостудия «Отражение», совет музея. Обладая высоким профессиональным мастерством, смогла добиться  у учащихся интереса к истории Отечества, его героическому прошлому. Ее воспитанники с увлечением занимаются краеведением, совершают экспедиции и походы к местам боевой и трудовой славы, побеждают на конкурсах различного уровня.   </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Занимается общественной работой: руководит профсоюзной организацией, художественный руководитель хора учителей .</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89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9550" y="266700"/>
            <a:ext cx="10668000" cy="457200"/>
          </a:xfrm>
        </p:spPr>
        <p:txBody>
          <a:bodyPr>
            <a:noAutofit/>
          </a:bodyPr>
          <a:lstStyle/>
          <a:p>
            <a:r>
              <a:rPr lang="ru-RU" sz="4000" dirty="0" smtClean="0">
                <a:latin typeface="Times New Roman" panose="02020603050405020304" pitchFamily="18" charset="0"/>
                <a:cs typeface="Times New Roman" panose="02020603050405020304" pitchFamily="18" charset="0"/>
              </a:rPr>
              <a:t>История музея</a:t>
            </a:r>
            <a:endParaRPr lang="ru-RU" sz="4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31966" y="723900"/>
            <a:ext cx="10434820" cy="6225540"/>
          </a:xfrm>
        </p:spPr>
        <p:txBody>
          <a:bodyPr>
            <a:normAutofit/>
          </a:bodyPr>
          <a:lstStyle/>
          <a:p>
            <a:pPr algn="just">
              <a:lnSpc>
                <a:spcPct val="100000"/>
              </a:lnSpc>
              <a:spcBef>
                <a:spcPts val="600"/>
              </a:spcBef>
            </a:pPr>
            <a:r>
              <a:rPr lang="ru-RU" sz="1400" dirty="0" smtClean="0">
                <a:latin typeface="Times New Roman" panose="02020603050405020304" pitchFamily="18" charset="0"/>
                <a:cs typeface="Times New Roman" panose="02020603050405020304" pitchFamily="18" charset="0"/>
              </a:rPr>
              <a:t>        Школьный </a:t>
            </a:r>
            <a:r>
              <a:rPr lang="ru-RU" sz="1400" dirty="0">
                <a:latin typeface="Times New Roman" panose="02020603050405020304" pitchFamily="18" charset="0"/>
                <a:cs typeface="Times New Roman" panose="02020603050405020304" pitchFamily="18" charset="0"/>
              </a:rPr>
              <a:t>музей был основан по инициативе бывшего выпускника школы, участника ВОВ </a:t>
            </a:r>
            <a:r>
              <a:rPr lang="ru-RU" sz="1400" dirty="0" err="1">
                <a:latin typeface="Times New Roman" panose="02020603050405020304" pitchFamily="18" charset="0"/>
                <a:cs typeface="Times New Roman" panose="02020603050405020304" pitchFamily="18" charset="0"/>
              </a:rPr>
              <a:t>Лозенко</a:t>
            </a:r>
            <a:r>
              <a:rPr lang="ru-RU" sz="1400" dirty="0">
                <a:latin typeface="Times New Roman" panose="02020603050405020304" pitchFamily="18" charset="0"/>
                <a:cs typeface="Times New Roman" panose="02020603050405020304" pitchFamily="18" charset="0"/>
              </a:rPr>
              <a:t> М.П. в 1968 году, в честь 25-летия со дня освобождения поселка от немецко-фашистских захватчиков. Музей создавался усилием всего педагогического коллектива, учащимися школы, родителей, ветеранов Великой Отечественной войны, жителей поселка Красногвардейское. Год за годом шла кропотливая работа руководителя музея, классных руководителей со своими воспитанниками. На просьбу о создании музея живо откликнулись и жители ближайших сел, отдавая следопытам нехитрую старинную утварь. Постепенно музей расширялся, обновлялись экспонаты. Сегодня краеведение прочно вошло в работу общеобразовательного учреждения, оно стало одним из эффективных средств совершенствования учебно-воспитательного процесса. Школьное краеведение включает в себя не только приобретение учащимися готовых знаний на уроках или из учебных пособий, но и самостоятельную поисково-исследовательскую деятельность. Важнейшей частью школьного краеведения является непосредственное участие учащихся в творческо-поисковой деятельности. При музее работает историко-краеведческий кружок. Руководит работой которого, совет музея. Работа планируется на основе замечательных дат, связанных с жизнью страны, района, города. Как правило, лекции и экскурсии проводятся по графику, составленному в начале учебного года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334" y="3987664"/>
            <a:ext cx="1863357" cy="124737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334" y="5373757"/>
            <a:ext cx="1697316" cy="113622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920" y="4047576"/>
            <a:ext cx="1773860" cy="118746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8858" y="3914063"/>
            <a:ext cx="1497957" cy="1123468"/>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21" y="5425298"/>
            <a:ext cx="1551416" cy="1163562"/>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50" y="3932227"/>
            <a:ext cx="1509988" cy="1132491"/>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0751" y="5414389"/>
            <a:ext cx="1509988" cy="1132491"/>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3661963" y="4229012"/>
            <a:ext cx="2590903" cy="1943178"/>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4893" y="5345903"/>
            <a:ext cx="1552099" cy="1164074"/>
          </a:xfrm>
          <a:prstGeom prst="rect">
            <a:avLst/>
          </a:prstGeom>
        </p:spPr>
      </p:pic>
      <p:pic>
        <p:nvPicPr>
          <p:cNvPr id="13" name="Рисунок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41688" y="4047576"/>
            <a:ext cx="1773860" cy="1187460"/>
          </a:xfrm>
          <a:prstGeom prst="rect">
            <a:avLst/>
          </a:prstGeom>
        </p:spPr>
      </p:pic>
      <p:pic>
        <p:nvPicPr>
          <p:cNvPr id="14" name="Рисунок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0041688" y="5320393"/>
            <a:ext cx="1567543" cy="1175657"/>
          </a:xfrm>
          <a:prstGeom prst="rect">
            <a:avLst/>
          </a:prstGeom>
        </p:spPr>
      </p:pic>
    </p:spTree>
    <p:extLst>
      <p:ext uri="{BB962C8B-B14F-4D97-AF65-F5344CB8AC3E}">
        <p14:creationId xmlns:p14="http://schemas.microsoft.com/office/powerpoint/2010/main" val="3315634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12192000" cy="1104899"/>
          </a:xfrm>
        </p:spPr>
        <p:txBody>
          <a:bodyPr>
            <a:normAutofit/>
          </a:bodyPr>
          <a:lstStyle/>
          <a:p>
            <a:r>
              <a:rPr lang="ru-RU" sz="1400" b="1" dirty="0">
                <a:latin typeface="Times New Roman" panose="02020603050405020304" pitchFamily="18" charset="0"/>
                <a:cs typeface="Times New Roman" panose="02020603050405020304" pitchFamily="18" charset="0"/>
              </a:rPr>
              <a:t>Информация о направлениях деятельности музея.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    Школьный музей состоит из трех разделов</a:t>
            </a:r>
            <a:r>
              <a:rPr lang="ru-RU" sz="1400" b="1"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«Летопись родной школы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«Великая Отечественная война</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«Традиционный быт 19-20 века»</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61849" y="1104900"/>
            <a:ext cx="10773104" cy="5753100"/>
          </a:xfrm>
        </p:spPr>
        <p:txBody>
          <a:bodyPr>
            <a:normAutofit/>
          </a:bodyPr>
          <a:lstStyle/>
          <a:p>
            <a:pPr algn="just"/>
            <a:r>
              <a:rPr lang="ru-RU" sz="1400" dirty="0">
                <a:latin typeface="Times New Roman" panose="02020603050405020304" pitchFamily="18" charset="0"/>
                <a:cs typeface="Times New Roman" panose="02020603050405020304" pitchFamily="18" charset="0"/>
              </a:rPr>
              <a:t>В первом разделе </a:t>
            </a:r>
            <a:r>
              <a:rPr lang="ru-RU" sz="1400" b="1" dirty="0">
                <a:latin typeface="Times New Roman" panose="02020603050405020304" pitchFamily="18" charset="0"/>
                <a:cs typeface="Times New Roman" panose="02020603050405020304" pitchFamily="18" charset="0"/>
              </a:rPr>
              <a:t>«Летопись родной школы» </a:t>
            </a:r>
            <a:r>
              <a:rPr lang="ru-RU" sz="1400" dirty="0">
                <a:latin typeface="Times New Roman" panose="02020603050405020304" pitchFamily="18" charset="0"/>
                <a:cs typeface="Times New Roman" panose="02020603050405020304" pitchFamily="18" charset="0"/>
              </a:rPr>
              <a:t>находятся</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материалы, посвященные истории школы. Это альбомы, фотографии, стенды. Наша школа ведет свою летопись с момента ее основания, с 1870 года. В музее находятся фотографии первой директрисы этой школы и членов педагогического коллектива. Прослеживаются все изменения, происходящие с момента основания школы и по настоящий момент. В музее есть экспозиция, посвященная заслуженным учителям школы. На красочных стендах находятся фотографии выпускников школы, которые защищали нашу Родину от немецко-фашистских захватчиков в годы Великой Отечественной войны. Есть материалы, посвященные выпускникам, которые работают во всех уголках нашей Родины. На стенде «Ими гордится школа» размещены фотографии выпускников-медалистов. В витрине находится  уникальный материал о Герое социалистического труда уроженцем города Бирюча   выдающемся ученым в области паразитологии  академике Е.Н. Павловским, его переписка со следопытами школы, личные вещи, принадлежащие ему: книги, труды ученого, пионерский галстук.</a:t>
            </a:r>
          </a:p>
          <a:p>
            <a:pPr algn="just"/>
            <a:r>
              <a:rPr lang="ru-RU" sz="1400" dirty="0">
                <a:latin typeface="Times New Roman" panose="02020603050405020304" pitchFamily="18" charset="0"/>
                <a:cs typeface="Times New Roman" panose="02020603050405020304" pitchFamily="18" charset="0"/>
              </a:rPr>
              <a:t>В музее находятся кубки, которые были завоеваны нашими выпускниками в различных спортивных мероприятиях, соревнованиях. Находятся грамоты ВДНХ и ЦК ВЛКСМ, дипломы, которыми наша школа была награждена в опытнической работе на пришкольном участке. В 1970 году школа отмечала свой 100-летний юбилей. В музее находятся архивные документы. В нашей школе было замуровано письмо потомкам, которое необходимо вскрыть 2020 году. Образец письма находится в музее. На юбилее присутствовали гости- выпускники различных лет, среди которых ученые, директора, артисты, учителя, врачи, добившиеся в жизни определенных высот. Об истории школы рассказывают рукописные книги, статьи газет, многочисленные  альбомы и фотографии.</a:t>
            </a:r>
          </a:p>
          <a:p>
            <a:pPr algn="just"/>
            <a:r>
              <a:rPr lang="ru-RU" sz="1400" dirty="0">
                <a:latin typeface="Times New Roman" panose="02020603050405020304" pitchFamily="18" charset="0"/>
                <a:cs typeface="Times New Roman" panose="02020603050405020304" pitchFamily="18" charset="0"/>
              </a:rPr>
              <a:t>         Второй раздел нашего музея </a:t>
            </a:r>
            <a:r>
              <a:rPr lang="ru-RU" sz="1400" b="1" dirty="0">
                <a:latin typeface="Times New Roman" panose="02020603050405020304" pitchFamily="18" charset="0"/>
                <a:cs typeface="Times New Roman" panose="02020603050405020304" pitchFamily="18" charset="0"/>
              </a:rPr>
              <a:t>«Великая Отечественная война».</a:t>
            </a:r>
            <a:r>
              <a:rPr lang="ru-RU" sz="1400" dirty="0">
                <a:latin typeface="Times New Roman" panose="02020603050405020304" pitchFamily="18" charset="0"/>
                <a:cs typeface="Times New Roman" panose="02020603050405020304" pitchFamily="18" charset="0"/>
              </a:rPr>
              <a:t> В этом разделе находятся стенды, посвященные воинам, освободившим наш поселок от немецко-фашистских захватчиков. «Герои Советского Союза - наши земляки»,  «Памятные места района», «Воины – афганцы». Альбомы, фотографии, книги памяти. В музее хранятся картины основателя музея - </a:t>
            </a:r>
            <a:r>
              <a:rPr lang="ru-RU" sz="1400" dirty="0" err="1">
                <a:latin typeface="Times New Roman" panose="02020603050405020304" pitchFamily="18" charset="0"/>
                <a:cs typeface="Times New Roman" panose="02020603050405020304" pitchFamily="18" charset="0"/>
              </a:rPr>
              <a:t>Лозенко</a:t>
            </a:r>
            <a:r>
              <a:rPr lang="ru-RU" sz="1400" dirty="0">
                <a:latin typeface="Times New Roman" panose="02020603050405020304" pitchFamily="18" charset="0"/>
                <a:cs typeface="Times New Roman" panose="02020603050405020304" pitchFamily="18" charset="0"/>
              </a:rPr>
              <a:t> М.П. и местного художника </a:t>
            </a:r>
            <a:r>
              <a:rPr lang="ru-RU" sz="1400" dirty="0" err="1">
                <a:latin typeface="Times New Roman" panose="02020603050405020304" pitchFamily="18" charset="0"/>
                <a:cs typeface="Times New Roman" panose="02020603050405020304" pitchFamily="18" charset="0"/>
              </a:rPr>
              <a:t>Кадина</a:t>
            </a:r>
            <a:r>
              <a:rPr lang="ru-RU" sz="1400" dirty="0">
                <a:latin typeface="Times New Roman" panose="02020603050405020304" pitchFamily="18" charset="0"/>
                <a:cs typeface="Times New Roman" panose="02020603050405020304" pitchFamily="18" charset="0"/>
              </a:rPr>
              <a:t> В.А., выпускника школы Михайличенко В.В. Ценными являются экспонаты: осколок от реактивного снаряда «Катюша»,  земля Городов –Героев, остатки оружия и оснащения солдат Великой Отечественной войны. Краеведы проводят большую работу по военно-патриотическому направлению. Научной группой школьного краеведческого кружка собран богатый материал о днях оккупации района и его освобождении, о ветеранах Вов, на основе которого лекторской группой проводятся экскурсии в начальных и средних классах.</a:t>
            </a:r>
          </a:p>
          <a:p>
            <a:pPr algn="just"/>
            <a:r>
              <a:rPr lang="ru-RU" sz="1400" dirty="0">
                <a:latin typeface="Times New Roman" panose="02020603050405020304" pitchFamily="18" charset="0"/>
                <a:cs typeface="Times New Roman" panose="02020603050405020304" pitchFamily="18" charset="0"/>
              </a:rPr>
              <a:t>          В третьем разделе </a:t>
            </a:r>
            <a:r>
              <a:rPr lang="ru-RU" sz="1400" b="1" dirty="0">
                <a:latin typeface="Times New Roman" panose="02020603050405020304" pitchFamily="18" charset="0"/>
                <a:cs typeface="Times New Roman" panose="02020603050405020304" pitchFamily="18" charset="0"/>
              </a:rPr>
              <a:t>«Традиционный быт 19-20 века»,</a:t>
            </a:r>
            <a:r>
              <a:rPr lang="ru-RU" sz="1400" dirty="0">
                <a:latin typeface="Times New Roman" panose="02020603050405020304" pitchFamily="18" charset="0"/>
                <a:cs typeface="Times New Roman" panose="02020603050405020304" pitchFamily="18" charset="0"/>
              </a:rPr>
              <a:t> находятся различные предметы утвари. Редкими являются: останки мамонта: орудия производства Ново-каменного века (неолита)- топоры, долото, которые были найдены в пойме реки Тихая Сосна в 1959 году: ступа для растирания зерна, которой пользовались в довоенный период и многое другое.</a:t>
            </a:r>
          </a:p>
          <a:p>
            <a:endParaRPr lang="ru-RU" dirty="0"/>
          </a:p>
        </p:txBody>
      </p:sp>
    </p:spTree>
    <p:extLst>
      <p:ext uri="{BB962C8B-B14F-4D97-AF65-F5344CB8AC3E}">
        <p14:creationId xmlns:p14="http://schemas.microsoft.com/office/powerpoint/2010/main" val="160262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98482" y="378372"/>
            <a:ext cx="10121463" cy="6479628"/>
          </a:xfrm>
        </p:spPr>
        <p:txBody>
          <a:bodyPr>
            <a:normAutofit fontScale="32500" lnSpcReduction="20000"/>
          </a:bodyPr>
          <a:lstStyle/>
          <a:p>
            <a:pPr>
              <a:lnSpc>
                <a:spcPct val="120000"/>
              </a:lnSpc>
              <a:spcBef>
                <a:spcPts val="0"/>
              </a:spcBef>
            </a:pPr>
            <a:r>
              <a:rPr lang="ru-RU" sz="2000" b="1" i="1" dirty="0">
                <a:latin typeface="Times New Roman" panose="02020603050405020304" pitchFamily="18" charset="0"/>
                <a:cs typeface="Times New Roman" panose="02020603050405020304" pitchFamily="18" charset="0"/>
              </a:rPr>
              <a:t> </a:t>
            </a:r>
            <a:r>
              <a:rPr lang="ru-RU" sz="4900" b="1" dirty="0">
                <a:latin typeface="Times New Roman" panose="02020603050405020304" pitchFamily="18" charset="0"/>
                <a:cs typeface="Times New Roman" panose="02020603050405020304" pitchFamily="18" charset="0"/>
              </a:rPr>
              <a:t>ОСНОВНОЙ ФОНД МУЗЕЯ</a:t>
            </a:r>
            <a:endParaRPr lang="ru-RU" sz="4900" dirty="0">
              <a:latin typeface="Times New Roman" panose="02020603050405020304" pitchFamily="18" charset="0"/>
              <a:cs typeface="Times New Roman" panose="02020603050405020304" pitchFamily="18" charset="0"/>
            </a:endParaRPr>
          </a:p>
          <a:p>
            <a:pPr>
              <a:lnSpc>
                <a:spcPct val="120000"/>
              </a:lnSpc>
              <a:spcBef>
                <a:spcPts val="0"/>
              </a:spcBef>
            </a:pPr>
            <a:r>
              <a:rPr lang="ru-RU" sz="2000" b="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b="1" u="dbl" dirty="0">
                <a:latin typeface="Times New Roman" panose="02020603050405020304" pitchFamily="18" charset="0"/>
                <a:cs typeface="Times New Roman" panose="02020603050405020304" pitchFamily="18" charset="0"/>
              </a:rPr>
              <a:t>Предметы быта:</a:t>
            </a:r>
            <a:r>
              <a:rPr lang="ru-RU" sz="4300" dirty="0">
                <a:latin typeface="Times New Roman" panose="02020603050405020304" pitchFamily="18" charset="0"/>
                <a:cs typeface="Times New Roman" panose="02020603050405020304" pitchFamily="18" charset="0"/>
              </a:rPr>
              <a:t> Кувшин с ручкой, лапти «</a:t>
            </a:r>
            <a:r>
              <a:rPr lang="ru-RU" sz="4300" dirty="0" err="1">
                <a:latin typeface="Times New Roman" panose="02020603050405020304" pitchFamily="18" charset="0"/>
                <a:cs typeface="Times New Roman" panose="02020603050405020304" pitchFamily="18" charset="0"/>
              </a:rPr>
              <a:t>Семиреньки</a:t>
            </a:r>
            <a:r>
              <a:rPr lang="ru-RU" sz="4300" dirty="0">
                <a:latin typeface="Times New Roman" panose="02020603050405020304" pitchFamily="18" charset="0"/>
                <a:cs typeface="Times New Roman" panose="02020603050405020304" pitchFamily="18" charset="0"/>
              </a:rPr>
              <a:t>», тюники, макитра, кринка, </a:t>
            </a:r>
            <a:r>
              <a:rPr lang="ru-RU" sz="4300" dirty="0" err="1">
                <a:latin typeface="Times New Roman" panose="02020603050405020304" pitchFamily="18" charset="0"/>
                <a:cs typeface="Times New Roman" panose="02020603050405020304" pitchFamily="18" charset="0"/>
              </a:rPr>
              <a:t>глячик</a:t>
            </a:r>
            <a:r>
              <a:rPr lang="ru-RU" sz="4300" dirty="0">
                <a:latin typeface="Times New Roman" panose="02020603050405020304" pitchFamily="18" charset="0"/>
                <a:cs typeface="Times New Roman" panose="02020603050405020304" pitchFamily="18" charset="0"/>
              </a:rPr>
              <a:t> (сосуд из глины), ступа и пестик, коромысло, прялка, ухват печной, ботиночки детские. </a:t>
            </a:r>
          </a:p>
          <a:p>
            <a:pPr algn="just">
              <a:lnSpc>
                <a:spcPct val="120000"/>
              </a:lnSpc>
              <a:spcBef>
                <a:spcPts val="0"/>
              </a:spcBef>
            </a:pPr>
            <a:r>
              <a:rPr lang="ru-RU" sz="4300" b="1" u="dbl" dirty="0">
                <a:latin typeface="Times New Roman" panose="02020603050405020304" pitchFamily="18" charset="0"/>
                <a:cs typeface="Times New Roman" panose="02020603050405020304" pitchFamily="18" charset="0"/>
              </a:rPr>
              <a:t>Тканевый фонд:</a:t>
            </a:r>
            <a:r>
              <a:rPr lang="ru-RU" sz="4300" dirty="0">
                <a:latin typeface="Times New Roman" panose="02020603050405020304" pitchFamily="18" charset="0"/>
                <a:cs typeface="Times New Roman" panose="02020603050405020304" pitchFamily="18" charset="0"/>
              </a:rPr>
              <a:t> Галстук пионерский, школьная форма для мальчика, фартук школьный для девочки, гимнастерка</a:t>
            </a:r>
            <a:r>
              <a:rPr lang="ru-RU" sz="4300"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b="1" u="dbl" dirty="0">
                <a:latin typeface="Times New Roman" panose="02020603050405020304" pitchFamily="18" charset="0"/>
                <a:cs typeface="Times New Roman" panose="02020603050405020304" pitchFamily="18" charset="0"/>
              </a:rPr>
              <a:t>Деревянный фонд:</a:t>
            </a:r>
            <a:r>
              <a:rPr lang="ru-RU" sz="4300" dirty="0">
                <a:latin typeface="Times New Roman" panose="02020603050405020304" pitchFamily="18" charset="0"/>
                <a:cs typeface="Times New Roman" panose="02020603050405020304" pitchFamily="18" charset="0"/>
              </a:rPr>
              <a:t> Ступа и пестик, мельница ручная, гребень, туесок, ложка деревянная, шумовка для вареников, прялка, комод, икона</a:t>
            </a:r>
            <a:r>
              <a:rPr lang="ru-RU" sz="4300"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b="1" u="dbl" dirty="0">
                <a:latin typeface="Times New Roman" panose="02020603050405020304" pitchFamily="18" charset="0"/>
                <a:cs typeface="Times New Roman" panose="02020603050405020304" pitchFamily="18" charset="0"/>
              </a:rPr>
              <a:t>Железный фонд:</a:t>
            </a:r>
            <a:r>
              <a:rPr lang="ru-RU" sz="4300" dirty="0">
                <a:latin typeface="Times New Roman" panose="02020603050405020304" pitchFamily="18" charset="0"/>
                <a:cs typeface="Times New Roman" panose="02020603050405020304" pitchFamily="18" charset="0"/>
              </a:rPr>
              <a:t> Швейная машинка, утюг духовой, утюг чугунный, клеймо для скота, весы «безмен», оружие ВОВ, снаряды, гильзы, предметы обихода солдата</a:t>
            </a:r>
            <a:r>
              <a:rPr lang="ru-RU" sz="4300"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dirty="0">
                <a:latin typeface="Times New Roman" panose="02020603050405020304" pitchFamily="18" charset="0"/>
                <a:cs typeface="Times New Roman" panose="02020603050405020304" pitchFamily="18" charset="0"/>
              </a:rPr>
              <a:t>А также кости и зубы мамонта, книги, подаренные Е.Н. Павловским, громкоговоритель</a:t>
            </a:r>
            <a:r>
              <a:rPr lang="ru-RU" sz="4300"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dirty="0">
                <a:latin typeface="Times New Roman" panose="02020603050405020304" pitchFamily="18" charset="0"/>
                <a:cs typeface="Times New Roman" panose="02020603050405020304" pitchFamily="18" charset="0"/>
              </a:rPr>
              <a:t> </a:t>
            </a:r>
            <a:r>
              <a:rPr lang="ru-RU" sz="4300" b="1" u="dbl" dirty="0">
                <a:latin typeface="Times New Roman" panose="02020603050405020304" pitchFamily="18" charset="0"/>
                <a:cs typeface="Times New Roman" panose="02020603050405020304" pitchFamily="18" charset="0"/>
              </a:rPr>
              <a:t>Картины:</a:t>
            </a:r>
            <a:r>
              <a:rPr lang="ru-RU" sz="4300" dirty="0">
                <a:latin typeface="Times New Roman" panose="02020603050405020304" pitchFamily="18" charset="0"/>
                <a:cs typeface="Times New Roman" panose="02020603050405020304" pitchFamily="18" charset="0"/>
              </a:rPr>
              <a:t> «Памятник борцам за дело революции» </a:t>
            </a:r>
            <a:r>
              <a:rPr lang="ru-RU" sz="4300" dirty="0" err="1">
                <a:latin typeface="Times New Roman" panose="02020603050405020304" pitchFamily="18" charset="0"/>
                <a:cs typeface="Times New Roman" panose="02020603050405020304" pitchFamily="18" charset="0"/>
              </a:rPr>
              <a:t>Лозенко</a:t>
            </a:r>
            <a:r>
              <a:rPr lang="ru-RU" sz="4300" dirty="0">
                <a:latin typeface="Times New Roman" panose="02020603050405020304" pitchFamily="18" charset="0"/>
                <a:cs typeface="Times New Roman" panose="02020603050405020304" pitchFamily="18" charset="0"/>
              </a:rPr>
              <a:t> М.П.; «Вал Белгородской защитной черты» </a:t>
            </a:r>
            <a:r>
              <a:rPr lang="ru-RU" sz="4300" dirty="0" err="1">
                <a:latin typeface="Times New Roman" panose="02020603050405020304" pitchFamily="18" charset="0"/>
                <a:cs typeface="Times New Roman" panose="02020603050405020304" pitchFamily="18" charset="0"/>
              </a:rPr>
              <a:t>Лозенко</a:t>
            </a:r>
            <a:r>
              <a:rPr lang="ru-RU" sz="4300" dirty="0">
                <a:latin typeface="Times New Roman" panose="02020603050405020304" pitchFamily="18" charset="0"/>
                <a:cs typeface="Times New Roman" panose="02020603050405020304" pitchFamily="18" charset="0"/>
              </a:rPr>
              <a:t> М.П.; «Иллюстрация </a:t>
            </a:r>
            <a:r>
              <a:rPr lang="ru-RU" sz="4300" dirty="0" smtClean="0">
                <a:latin typeface="Times New Roman" panose="02020603050405020304" pitchFamily="18" charset="0"/>
                <a:cs typeface="Times New Roman" panose="02020603050405020304" pitchFamily="18" charset="0"/>
              </a:rPr>
              <a:t>к </a:t>
            </a:r>
            <a:r>
              <a:rPr lang="ru-RU" sz="4300" dirty="0">
                <a:latin typeface="Times New Roman" panose="02020603050405020304" pitchFamily="18" charset="0"/>
                <a:cs typeface="Times New Roman" panose="02020603050405020304" pitchFamily="18" charset="0"/>
              </a:rPr>
              <a:t>стихотворению А.С. Пушкина», «Зимняя дорога», «Журавли» В.В. Михайличенко; «Парусник», «Летний дождь» </a:t>
            </a:r>
            <a:r>
              <a:rPr lang="ru-RU" sz="4300" dirty="0" err="1">
                <a:latin typeface="Times New Roman" panose="02020603050405020304" pitchFamily="18" charset="0"/>
                <a:cs typeface="Times New Roman" panose="02020603050405020304" pitchFamily="18" charset="0"/>
              </a:rPr>
              <a:t>В.А.Кадин</a:t>
            </a:r>
            <a:r>
              <a:rPr lang="ru-RU" sz="4300" dirty="0">
                <a:latin typeface="Times New Roman" panose="02020603050405020304" pitchFamily="18" charset="0"/>
                <a:cs typeface="Times New Roman" panose="02020603050405020304" pitchFamily="18" charset="0"/>
              </a:rPr>
              <a:t>; «Парочка» И.В. Иванченко.</a:t>
            </a:r>
          </a:p>
          <a:p>
            <a:pPr algn="just">
              <a:lnSpc>
                <a:spcPct val="120000"/>
              </a:lnSpc>
              <a:spcBef>
                <a:spcPts val="0"/>
              </a:spcBef>
            </a:pPr>
            <a:r>
              <a:rPr lang="ru-RU" sz="4300" dirty="0">
                <a:latin typeface="Times New Roman" panose="02020603050405020304" pitchFamily="18" charset="0"/>
                <a:cs typeface="Times New Roman" panose="02020603050405020304" pitchFamily="18" charset="0"/>
              </a:rPr>
              <a:t> </a:t>
            </a:r>
          </a:p>
          <a:p>
            <a:pPr algn="just">
              <a:lnSpc>
                <a:spcPct val="120000"/>
              </a:lnSpc>
              <a:spcBef>
                <a:spcPts val="0"/>
              </a:spcBef>
            </a:pPr>
            <a:r>
              <a:rPr lang="ru-RU" sz="4300" b="1" dirty="0">
                <a:latin typeface="Times New Roman" panose="02020603050405020304" pitchFamily="18" charset="0"/>
                <a:cs typeface="Times New Roman" panose="02020603050405020304" pitchFamily="18" charset="0"/>
              </a:rPr>
              <a:t>                     Научно-вспомогательный </a:t>
            </a:r>
            <a:r>
              <a:rPr lang="ru-RU" sz="4300" b="1" dirty="0" smtClean="0">
                <a:latin typeface="Times New Roman" panose="02020603050405020304" pitchFamily="18" charset="0"/>
                <a:cs typeface="Times New Roman" panose="02020603050405020304" pitchFamily="18" charset="0"/>
              </a:rPr>
              <a:t>фонд</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b="1" u="dbl" dirty="0">
                <a:latin typeface="Times New Roman" panose="02020603050405020304" pitchFamily="18" charset="0"/>
                <a:cs typeface="Times New Roman" panose="02020603050405020304" pitchFamily="18" charset="0"/>
              </a:rPr>
              <a:t>Макеты:</a:t>
            </a:r>
            <a:r>
              <a:rPr lang="ru-RU" sz="4300" dirty="0">
                <a:latin typeface="Times New Roman" panose="02020603050405020304" pitchFamily="18" charset="0"/>
                <a:cs typeface="Times New Roman" panose="02020603050405020304" pitchFamily="18" charset="0"/>
              </a:rPr>
              <a:t> Танк Т-34, броненосец, трактор</a:t>
            </a:r>
            <a:r>
              <a:rPr lang="ru-RU" sz="4300"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b="1" u="dbl" dirty="0">
                <a:latin typeface="Times New Roman" panose="02020603050405020304" pitchFamily="18" charset="0"/>
                <a:cs typeface="Times New Roman" panose="02020603050405020304" pitchFamily="18" charset="0"/>
              </a:rPr>
              <a:t>Стенды:</a:t>
            </a:r>
            <a:r>
              <a:rPr lang="ru-RU" sz="4300" dirty="0">
                <a:latin typeface="Times New Roman" panose="02020603050405020304" pitchFamily="18" charset="0"/>
                <a:cs typeface="Times New Roman" panose="02020603050405020304" pitchFamily="18" charset="0"/>
              </a:rPr>
              <a:t> «История Красногвардейской средней школы», «Учителя нашей школы», «Наши земляки Герои Советского Союза», «Окончили школу с отличием», «Ими гордится школа», «Заслуженные учителя РСФСР</a:t>
            </a:r>
            <a:r>
              <a:rPr lang="ru-RU" sz="4300"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b="1" u="dbl" dirty="0">
                <a:latin typeface="Times New Roman" panose="02020603050405020304" pitchFamily="18" charset="0"/>
                <a:cs typeface="Times New Roman" panose="02020603050405020304" pitchFamily="18" charset="0"/>
              </a:rPr>
              <a:t>Альбомы:</a:t>
            </a:r>
            <a:r>
              <a:rPr lang="ru-RU" sz="4300" dirty="0">
                <a:latin typeface="Times New Roman" panose="02020603050405020304" pitchFamily="18" charset="0"/>
                <a:cs typeface="Times New Roman" panose="02020603050405020304" pitchFamily="18" charset="0"/>
              </a:rPr>
              <a:t> «История Буденновской средней школы», «Они защищали Родину», «Наши Земляки участники ВОВ», «Красногвардейской средней школе 100 лет», «Красногвардейской средней школе 130 лет», «Заслуженный учитель Зозуля А.С.», «Заслуженный учитель Приходько Н.Е.», альбомы выпуска разных лет, «Педагоги Красногвардейской средней школы», «Никто не забыт 1941-1945», «Заслуженный учитель Мамонов В.В.».</a:t>
            </a:r>
          </a:p>
          <a:p>
            <a:pPr algn="just">
              <a:lnSpc>
                <a:spcPct val="120000"/>
              </a:lnSpc>
              <a:spcBef>
                <a:spcPts val="0"/>
              </a:spcBef>
            </a:pPr>
            <a:r>
              <a:rPr lang="ru-RU" sz="4300" dirty="0">
                <a:latin typeface="Times New Roman" panose="02020603050405020304" pitchFamily="18" charset="0"/>
                <a:cs typeface="Times New Roman" panose="02020603050405020304" pitchFamily="18" charset="0"/>
              </a:rPr>
              <a:t> </a:t>
            </a:r>
          </a:p>
          <a:p>
            <a:pPr algn="just">
              <a:lnSpc>
                <a:spcPct val="120000"/>
              </a:lnSpc>
              <a:spcBef>
                <a:spcPts val="0"/>
              </a:spcBef>
            </a:pPr>
            <a:r>
              <a:rPr lang="ru-RU" sz="4300" b="1" dirty="0">
                <a:latin typeface="Times New Roman" panose="02020603050405020304" pitchFamily="18" charset="0"/>
                <a:cs typeface="Times New Roman" panose="02020603050405020304" pitchFamily="18" charset="0"/>
              </a:rPr>
              <a:t>                      Наиболее ценные экспонаты</a:t>
            </a:r>
            <a:r>
              <a:rPr lang="ru-RU" sz="4300" b="1" dirty="0" smtClean="0">
                <a:latin typeface="Times New Roman" panose="02020603050405020304" pitchFamily="18" charset="0"/>
                <a:cs typeface="Times New Roman" panose="02020603050405020304" pitchFamily="18" charset="0"/>
              </a:rPr>
              <a:t>:</a:t>
            </a:r>
            <a:endParaRPr lang="ru-RU" sz="4300"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sz="4300" dirty="0">
                <a:latin typeface="Times New Roman" panose="02020603050405020304" pitchFamily="18" charset="0"/>
                <a:cs typeface="Times New Roman" panose="02020603050405020304" pitchFamily="18" charset="0"/>
              </a:rPr>
              <a:t>Осколок снаряда «Катюша», ступа (1898 года),  часы настенные (100 лет), письмо с фронта, альбом «История Буденновской средней школы».</a:t>
            </a:r>
          </a:p>
          <a:p>
            <a:pPr algn="just">
              <a:lnSpc>
                <a:spcPct val="120000"/>
              </a:lnSpc>
              <a:spcBef>
                <a:spcPts val="0"/>
              </a:spcBef>
            </a:pPr>
            <a:r>
              <a:rPr lang="ru-RU" sz="4300" dirty="0">
                <a:latin typeface="Times New Roman" panose="02020603050405020304" pitchFamily="18" charset="0"/>
                <a:cs typeface="Times New Roman" panose="02020603050405020304" pitchFamily="18" charset="0"/>
              </a:rPr>
              <a:t> </a:t>
            </a:r>
          </a:p>
          <a:p>
            <a:pPr>
              <a:lnSpc>
                <a:spcPct val="120000"/>
              </a:lnSpc>
              <a:spcBef>
                <a:spcPts val="0"/>
              </a:spcBef>
            </a:pPr>
            <a:r>
              <a:rPr lang="ru-RU" dirty="0"/>
              <a:t> </a:t>
            </a:r>
          </a:p>
          <a:p>
            <a:pPr>
              <a:lnSpc>
                <a:spcPct val="120000"/>
              </a:lnSpc>
              <a:spcBef>
                <a:spcPts val="0"/>
              </a:spcBef>
            </a:pPr>
            <a:r>
              <a:rPr lang="ru-RU" dirty="0"/>
              <a:t> </a:t>
            </a:r>
            <a:endParaRPr lang="ru-RU" sz="1400" dirty="0"/>
          </a:p>
        </p:txBody>
      </p:sp>
    </p:spTree>
    <p:extLst>
      <p:ext uri="{BB962C8B-B14F-4D97-AF65-F5344CB8AC3E}">
        <p14:creationId xmlns:p14="http://schemas.microsoft.com/office/powerpoint/2010/main" val="252472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662" y="78377"/>
            <a:ext cx="11335542" cy="6932023"/>
          </a:xfrm>
        </p:spPr>
        <p:txBody>
          <a:bodyPr>
            <a:normAutofit fontScale="25000" lnSpcReduction="20000"/>
          </a:bodyPr>
          <a:lstStyle/>
          <a:p>
            <a:pPr marL="0" indent="0">
              <a:buNone/>
            </a:pPr>
            <a:r>
              <a:rPr lang="ru-RU" sz="7200" b="1" dirty="0">
                <a:latin typeface="Times New Roman" panose="02020603050405020304" pitchFamily="18" charset="0"/>
                <a:cs typeface="Times New Roman" panose="02020603050405020304" pitchFamily="18" charset="0"/>
              </a:rPr>
              <a:t>Информация о численности музейных экспонатов по теме конкурса</a:t>
            </a:r>
            <a:endParaRPr lang="ru-RU" sz="7200"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r>
              <a:rPr lang="ru-RU" sz="5600" dirty="0" smtClean="0">
                <a:latin typeface="Times New Roman" panose="02020603050405020304" pitchFamily="18" charset="0"/>
                <a:cs typeface="Times New Roman" panose="02020603050405020304" pitchFamily="18" charset="0"/>
              </a:rPr>
              <a:t>В</a:t>
            </a:r>
            <a:r>
              <a:rPr lang="ru-RU" sz="5600" b="1" dirty="0" smtClean="0">
                <a:latin typeface="Times New Roman" panose="02020603050405020304" pitchFamily="18" charset="0"/>
                <a:cs typeface="Times New Roman" panose="02020603050405020304" pitchFamily="18" charset="0"/>
              </a:rPr>
              <a:t>спомогательный </a:t>
            </a:r>
            <a:r>
              <a:rPr lang="ru-RU" sz="5600" b="1" dirty="0">
                <a:latin typeface="Times New Roman" panose="02020603050405020304" pitchFamily="18" charset="0"/>
                <a:cs typeface="Times New Roman" panose="02020603050405020304" pitchFamily="18" charset="0"/>
              </a:rPr>
              <a:t>фонд по теме «</a:t>
            </a:r>
            <a:r>
              <a:rPr lang="ru-RU" sz="5600" dirty="0">
                <a:latin typeface="Times New Roman" panose="02020603050405020304" pitchFamily="18" charset="0"/>
                <a:cs typeface="Times New Roman" panose="02020603050405020304" pitchFamily="18" charset="0"/>
              </a:rPr>
              <a:t>Великая Отечественная война» </a:t>
            </a:r>
            <a:r>
              <a:rPr lang="ru-RU" sz="5600" dirty="0" smtClean="0">
                <a:latin typeface="Times New Roman" panose="02020603050405020304" pitchFamily="18" charset="0"/>
                <a:cs typeface="Times New Roman" panose="02020603050405020304" pitchFamily="18" charset="0"/>
              </a:rPr>
              <a:t>представлен</a:t>
            </a:r>
            <a:endParaRPr lang="ru-RU" sz="5600" dirty="0">
              <a:latin typeface="Times New Roman" panose="02020603050405020304" pitchFamily="18" charset="0"/>
              <a:cs typeface="Times New Roman" panose="02020603050405020304" pitchFamily="18" charset="0"/>
            </a:endParaRPr>
          </a:p>
          <a:p>
            <a:pPr marL="0" lvl="0" indent="0">
              <a:lnSpc>
                <a:spcPct val="120000"/>
              </a:lnSpc>
              <a:spcBef>
                <a:spcPts val="0"/>
              </a:spcBef>
              <a:buNone/>
            </a:pPr>
            <a:r>
              <a:rPr lang="ru-RU" sz="5600" dirty="0">
                <a:latin typeface="Times New Roman" panose="02020603050405020304" pitchFamily="18" charset="0"/>
                <a:cs typeface="Times New Roman" panose="02020603050405020304" pitchFamily="18" charset="0"/>
              </a:rPr>
              <a:t>Фото. Ветераны Великой Отечественной войны. </a:t>
            </a:r>
            <a:r>
              <a:rPr lang="ru-RU" sz="5600" dirty="0" err="1">
                <a:latin typeface="Times New Roman" panose="02020603050405020304" pitchFamily="18" charset="0"/>
                <a:cs typeface="Times New Roman" panose="02020603050405020304" pitchFamily="18" charset="0"/>
              </a:rPr>
              <a:t>Красногв.р</a:t>
            </a:r>
            <a:r>
              <a:rPr lang="ru-RU" sz="5600" dirty="0">
                <a:latin typeface="Times New Roman" panose="02020603050405020304" pitchFamily="18" charset="0"/>
                <a:cs typeface="Times New Roman" panose="02020603050405020304" pitchFamily="18" charset="0"/>
              </a:rPr>
              <a:t>-он. День победы. Май 1985 год.</a:t>
            </a:r>
          </a:p>
          <a:p>
            <a:pPr marL="0" lvl="0" indent="0">
              <a:lnSpc>
                <a:spcPct val="120000"/>
              </a:lnSpc>
              <a:spcBef>
                <a:spcPts val="0"/>
              </a:spcBef>
              <a:buNone/>
            </a:pPr>
            <a:r>
              <a:rPr lang="ru-RU" sz="5600" dirty="0" smtClean="0">
                <a:latin typeface="Times New Roman" panose="02020603050405020304" pitchFamily="18" charset="0"/>
                <a:cs typeface="Times New Roman" panose="02020603050405020304" pitchFamily="18" charset="0"/>
              </a:rPr>
              <a:t>Стенды: </a:t>
            </a:r>
            <a:r>
              <a:rPr lang="ru-RU" sz="5600" dirty="0">
                <a:latin typeface="Times New Roman" panose="02020603050405020304" pitchFamily="18" charset="0"/>
                <a:cs typeface="Times New Roman" panose="02020603050405020304" pitchFamily="18" charset="0"/>
              </a:rPr>
              <a:t>«Учителя-участники Великой Отечественной войны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Герои-земляки Советского Союза</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Они пали за Родину</a:t>
            </a:r>
            <a:r>
              <a:rPr lang="ru-RU" sz="5600" dirty="0" smtClean="0">
                <a:latin typeface="Times New Roman" panose="02020603050405020304" pitchFamily="18" charset="0"/>
                <a:cs typeface="Times New Roman" panose="02020603050405020304" pitchFamily="18" charset="0"/>
              </a:rPr>
              <a:t>», </a:t>
            </a:r>
          </a:p>
          <a:p>
            <a:pPr marL="0" lvl="0" indent="0">
              <a:lnSpc>
                <a:spcPct val="120000"/>
              </a:lnSpc>
              <a:spcBef>
                <a:spcPts val="0"/>
              </a:spcBef>
              <a:buNone/>
            </a:pP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«Участники боев за поселок Красногвардейское</a:t>
            </a:r>
            <a:r>
              <a:rPr lang="ru-RU" sz="5600" dirty="0" smtClean="0">
                <a:latin typeface="Times New Roman" panose="02020603050405020304" pitchFamily="18" charset="0"/>
                <a:cs typeface="Times New Roman" panose="02020603050405020304" pitchFamily="18" charset="0"/>
              </a:rPr>
              <a:t>»,   «Орел-Курс-Белгород» ,  «Памятники Красногвардейского района воинам-освободителям»,  </a:t>
            </a:r>
          </a:p>
          <a:p>
            <a:pPr marL="0" lvl="0" indent="0">
              <a:lnSpc>
                <a:spcPct val="120000"/>
              </a:lnSpc>
              <a:spcBef>
                <a:spcPts val="0"/>
              </a:spcBef>
              <a:buNone/>
            </a:pPr>
            <a:r>
              <a:rPr lang="ru-RU" sz="5600" dirty="0" smtClean="0">
                <a:latin typeface="Times New Roman" panose="02020603050405020304" pitchFamily="18" charset="0"/>
                <a:cs typeface="Times New Roman" panose="02020603050405020304" pitchFamily="18" charset="0"/>
              </a:rPr>
              <a:t>«Наш район в годы оккупации».</a:t>
            </a:r>
          </a:p>
          <a:p>
            <a:pPr marL="0" lvl="0" indent="0">
              <a:lnSpc>
                <a:spcPct val="120000"/>
              </a:lnSpc>
              <a:spcBef>
                <a:spcPts val="0"/>
              </a:spcBef>
              <a:buNone/>
            </a:pPr>
            <a:r>
              <a:rPr lang="ru-RU" sz="5600" b="1" dirty="0" smtClean="0">
                <a:latin typeface="Times New Roman" panose="02020603050405020304" pitchFamily="18" charset="0"/>
                <a:cs typeface="Times New Roman" panose="02020603050405020304" pitchFamily="18" charset="0"/>
              </a:rPr>
              <a:t>Различные </a:t>
            </a:r>
            <a:r>
              <a:rPr lang="ru-RU" sz="5600" b="1" dirty="0">
                <a:latin typeface="Times New Roman" panose="02020603050405020304" pitchFamily="18" charset="0"/>
                <a:cs typeface="Times New Roman" panose="02020603050405020304" pitchFamily="18" charset="0"/>
              </a:rPr>
              <a:t>альбомы, Книги Памяти, сборники, рисунки, фотографии</a:t>
            </a:r>
            <a:r>
              <a:rPr lang="ru-RU" sz="5600" b="1"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pPr marL="0" indent="0">
              <a:lnSpc>
                <a:spcPct val="120000"/>
              </a:lnSpc>
              <a:spcBef>
                <a:spcPts val="0"/>
              </a:spcBef>
              <a:buNone/>
            </a:pPr>
            <a:r>
              <a:rPr lang="ru-RU" sz="5600" dirty="0" smtClean="0">
                <a:latin typeface="Times New Roman" panose="02020603050405020304" pitchFamily="18" charset="0"/>
                <a:cs typeface="Times New Roman" panose="02020603050405020304" pitchFamily="18" charset="0"/>
              </a:rPr>
              <a:t>Книги </a:t>
            </a:r>
            <a:r>
              <a:rPr lang="ru-RU" sz="5600" dirty="0">
                <a:latin typeface="Times New Roman" panose="02020603050405020304" pitchFamily="18" charset="0"/>
                <a:cs typeface="Times New Roman" panose="02020603050405020304" pitchFamily="18" charset="0"/>
              </a:rPr>
              <a:t>Памяти № </a:t>
            </a:r>
            <a:r>
              <a:rPr lang="ru-RU" sz="5600" dirty="0" smtClean="0">
                <a:latin typeface="Times New Roman" panose="02020603050405020304" pitchFamily="18" charset="0"/>
                <a:cs typeface="Times New Roman" panose="02020603050405020304" pitchFamily="18" charset="0"/>
              </a:rPr>
              <a:t>1,2,3,4,5.,  </a:t>
            </a:r>
            <a:r>
              <a:rPr lang="ru-RU" sz="5600" dirty="0">
                <a:latin typeface="Times New Roman" panose="02020603050405020304" pitchFamily="18" charset="0"/>
                <a:cs typeface="Times New Roman" panose="02020603050405020304" pitchFamily="18" charset="0"/>
              </a:rPr>
              <a:t>«Они погибли за Белгород</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«Земля российского подвига</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«Героям Сталинградской </a:t>
            </a:r>
            <a:r>
              <a:rPr lang="ru-RU" sz="5600" dirty="0" smtClean="0">
                <a:latin typeface="Times New Roman" panose="02020603050405020304" pitchFamily="18" charset="0"/>
                <a:cs typeface="Times New Roman" panose="02020603050405020304" pitchFamily="18" charset="0"/>
              </a:rPr>
              <a:t>битвы».</a:t>
            </a:r>
            <a:endParaRPr lang="ru-RU" sz="56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5600" dirty="0" smtClean="0">
                <a:latin typeface="Times New Roman" panose="02020603050405020304" pitchFamily="18" charset="0"/>
                <a:cs typeface="Times New Roman" panose="02020603050405020304" pitchFamily="18" charset="0"/>
              </a:rPr>
              <a:t>  Альбомы: </a:t>
            </a:r>
            <a:r>
              <a:rPr lang="ru-RU" sz="5600" dirty="0">
                <a:latin typeface="Times New Roman" panose="02020603050405020304" pitchFamily="18" charset="0"/>
                <a:cs typeface="Times New Roman" panose="02020603050405020304" pitchFamily="18" charset="0"/>
              </a:rPr>
              <a:t>«60-летию Победы </a:t>
            </a:r>
            <a:r>
              <a:rPr lang="ru-RU" sz="5600" dirty="0" smtClean="0">
                <a:latin typeface="Times New Roman" panose="02020603050405020304" pitchFamily="18" charset="0"/>
                <a:cs typeface="Times New Roman" panose="02020603050405020304" pitchFamily="18" charset="0"/>
              </a:rPr>
              <a:t>посвящается» , «Сталинградская </a:t>
            </a:r>
            <a:r>
              <a:rPr lang="ru-RU" sz="5600" dirty="0">
                <a:latin typeface="Times New Roman" panose="02020603050405020304" pitchFamily="18" charset="0"/>
                <a:cs typeface="Times New Roman" panose="02020603050405020304" pitchFamily="18" charset="0"/>
              </a:rPr>
              <a:t>битва</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«Московская битва</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«40 лет Победы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«Воспоминания участников Великой  Отечественной войны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«40-летию Победы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«30-летию Победы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«40 лет Победы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«40 лет Победы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«Подвиг Александра Матросова</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«Они сражались за Родину</a:t>
            </a:r>
            <a:r>
              <a:rPr lang="ru-RU" sz="5600" dirty="0" smtClean="0">
                <a:latin typeface="Times New Roman" panose="02020603050405020304" pitchFamily="18" charset="0"/>
                <a:cs typeface="Times New Roman" panose="02020603050405020304" pitchFamily="18" charset="0"/>
              </a:rPr>
              <a:t>», Сборник </a:t>
            </a:r>
            <a:r>
              <a:rPr lang="ru-RU" sz="5600" dirty="0">
                <a:latin typeface="Times New Roman" panose="02020603050405020304" pitchFamily="18" charset="0"/>
                <a:cs typeface="Times New Roman" panose="02020603050405020304" pitchFamily="18" charset="0"/>
              </a:rPr>
              <a:t>№2 Альбом  «Герои боев на Курской дуге</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«Курская битва</a:t>
            </a:r>
            <a:r>
              <a:rPr lang="ru-RU" sz="5600" dirty="0" smtClean="0">
                <a:latin typeface="Times New Roman" panose="02020603050405020304" pitchFamily="18" charset="0"/>
                <a:cs typeface="Times New Roman" panose="02020603050405020304" pitchFamily="18" charset="0"/>
              </a:rPr>
              <a:t>» ,  «Люблю тебя, мой край, родной» 1981г,  </a:t>
            </a:r>
            <a:r>
              <a:rPr lang="ru-RU" sz="5600" dirty="0">
                <a:latin typeface="Times New Roman" panose="02020603050405020304" pitchFamily="18" charset="0"/>
                <a:cs typeface="Times New Roman" panose="02020603050405020304" pitchFamily="18" charset="0"/>
              </a:rPr>
              <a:t>«Учителя-ветераны</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«Я сам все расскажу о времени и о себе»</a:t>
            </a:r>
          </a:p>
          <a:p>
            <a:pPr marL="0" indent="0">
              <a:lnSpc>
                <a:spcPct val="120000"/>
              </a:lnSpc>
              <a:spcBef>
                <a:spcPts val="0"/>
              </a:spcBef>
              <a:buNone/>
            </a:pPr>
            <a:r>
              <a:rPr lang="ru-RU" sz="5600" dirty="0">
                <a:latin typeface="Times New Roman" panose="02020603050405020304" pitchFamily="18" charset="0"/>
                <a:cs typeface="Times New Roman" panose="02020603050405020304" pitchFamily="18" charset="0"/>
              </a:rPr>
              <a:t>Рисунки </a:t>
            </a:r>
            <a:r>
              <a:rPr lang="ru-RU" sz="5600" dirty="0" err="1">
                <a:latin typeface="Times New Roman" panose="02020603050405020304" pitchFamily="18" charset="0"/>
                <a:cs typeface="Times New Roman" panose="02020603050405020304" pitchFamily="18" charset="0"/>
              </a:rPr>
              <a:t>Лозенко</a:t>
            </a:r>
            <a:r>
              <a:rPr lang="ru-RU" sz="5600" dirty="0">
                <a:latin typeface="Times New Roman" panose="02020603050405020304" pitchFamily="18" charset="0"/>
                <a:cs typeface="Times New Roman" panose="02020603050405020304" pitchFamily="18" charset="0"/>
              </a:rPr>
              <a:t> М.П</a:t>
            </a:r>
            <a:r>
              <a:rPr lang="ru-RU" sz="5600" dirty="0" smtClean="0">
                <a:latin typeface="Times New Roman" panose="02020603050405020304" pitchFamily="18" charset="0"/>
                <a:cs typeface="Times New Roman" panose="02020603050405020304" pitchFamily="18" charset="0"/>
              </a:rPr>
              <a:t>.</a:t>
            </a:r>
            <a:r>
              <a:rPr lang="ru-RU" sz="5600" dirty="0">
                <a:latin typeface="Times New Roman" panose="02020603050405020304" pitchFamily="18" charset="0"/>
                <a:cs typeface="Times New Roman" panose="02020603050405020304" pitchFamily="18" charset="0"/>
              </a:rPr>
              <a:t> </a:t>
            </a:r>
          </a:p>
          <a:p>
            <a:pPr marL="0" indent="0">
              <a:lnSpc>
                <a:spcPct val="120000"/>
              </a:lnSpc>
              <a:spcBef>
                <a:spcPts val="0"/>
              </a:spcBef>
              <a:buNone/>
            </a:pPr>
            <a:r>
              <a:rPr lang="ru-RU" sz="5600" b="1" dirty="0">
                <a:latin typeface="Times New Roman" panose="02020603050405020304" pitchFamily="18" charset="0"/>
                <a:cs typeface="Times New Roman" panose="02020603050405020304" pitchFamily="18" charset="0"/>
              </a:rPr>
              <a:t>Основной фонд по теме ВОВ представлен 157 экспонатами. </a:t>
            </a:r>
            <a:endParaRPr lang="ru-RU" sz="56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ru-RU" sz="5600" dirty="0" smtClean="0">
                <a:latin typeface="Times New Roman" panose="02020603050405020304" pitchFamily="18" charset="0"/>
                <a:cs typeface="Times New Roman" panose="02020603050405020304" pitchFamily="18" charset="0"/>
              </a:rPr>
              <a:t> 1.Стереоскоп </a:t>
            </a:r>
            <a:r>
              <a:rPr lang="ru-RU" sz="5600" dirty="0">
                <a:latin typeface="Times New Roman" panose="02020603050405020304" pitchFamily="18" charset="0"/>
                <a:cs typeface="Times New Roman" panose="02020603050405020304" pitchFamily="18" charset="0"/>
              </a:rPr>
              <a:t>времен Великой Отечественной войны. Прибор, состоящий из маски-очков и линейки</a:t>
            </a:r>
            <a:r>
              <a:rPr lang="ru-RU" sz="5600" dirty="0" smtClean="0">
                <a:latin typeface="Times New Roman" panose="02020603050405020304" pitchFamily="18" charset="0"/>
                <a:cs typeface="Times New Roman" panose="02020603050405020304" pitchFamily="18" charset="0"/>
              </a:rPr>
              <a:t>.  2.Ствол со ствольной коробкой от русской винтовки  Мосина.  3. Фляжка </a:t>
            </a:r>
            <a:r>
              <a:rPr lang="ru-RU" sz="5600" dirty="0">
                <a:latin typeface="Times New Roman" panose="02020603050405020304" pitchFamily="18" charset="0"/>
                <a:cs typeface="Times New Roman" panose="02020603050405020304" pitchFamily="18" charset="0"/>
              </a:rPr>
              <a:t>русского </a:t>
            </a:r>
            <a:r>
              <a:rPr lang="ru-RU" sz="5600" dirty="0" smtClean="0">
                <a:latin typeface="Times New Roman" panose="02020603050405020304" pitchFamily="18" charset="0"/>
                <a:cs typeface="Times New Roman" panose="02020603050405020304" pitchFamily="18" charset="0"/>
              </a:rPr>
              <a:t>солдата.4. Письмо </a:t>
            </a:r>
            <a:r>
              <a:rPr lang="ru-RU" sz="5600" dirty="0">
                <a:latin typeface="Times New Roman" panose="02020603050405020304" pitchFamily="18" charset="0"/>
                <a:cs typeface="Times New Roman" panose="02020603050405020304" pitchFamily="18" charset="0"/>
              </a:rPr>
              <a:t>русского солдата с фронта. 28.08 1941 </a:t>
            </a:r>
            <a:r>
              <a:rPr lang="ru-RU" sz="5600" dirty="0" smtClean="0">
                <a:latin typeface="Times New Roman" panose="02020603050405020304" pitchFamily="18" charset="0"/>
                <a:cs typeface="Times New Roman" panose="02020603050405020304" pitchFamily="18" charset="0"/>
              </a:rPr>
              <a:t>г.5. Пулеметная лента на 15 патронов. 13. Репродуктор.</a:t>
            </a:r>
          </a:p>
          <a:p>
            <a:pPr marL="0" indent="0" algn="just">
              <a:lnSpc>
                <a:spcPct val="120000"/>
              </a:lnSpc>
              <a:spcBef>
                <a:spcPts val="0"/>
              </a:spcBef>
              <a:buNone/>
            </a:pPr>
            <a:r>
              <a:rPr lang="ru-RU" sz="5600" dirty="0" smtClean="0">
                <a:latin typeface="Times New Roman" panose="02020603050405020304" pitchFamily="18" charset="0"/>
                <a:cs typeface="Times New Roman" panose="02020603050405020304" pitchFamily="18" charset="0"/>
              </a:rPr>
              <a:t>6.Противогаз состоит из фильтрующе-</a:t>
            </a:r>
            <a:r>
              <a:rPr lang="ru-RU" sz="5600" dirty="0" err="1" smtClean="0">
                <a:latin typeface="Times New Roman" panose="02020603050405020304" pitchFamily="18" charset="0"/>
                <a:cs typeface="Times New Roman" panose="02020603050405020304" pitchFamily="18" charset="0"/>
              </a:rPr>
              <a:t>поглащающей</a:t>
            </a:r>
            <a:r>
              <a:rPr lang="ru-RU" sz="5600" dirty="0" smtClean="0">
                <a:latin typeface="Times New Roman" panose="02020603050405020304" pitchFamily="18" charset="0"/>
                <a:cs typeface="Times New Roman" panose="02020603050405020304" pitchFamily="18" charset="0"/>
              </a:rPr>
              <a:t> коробки и лицевой части (резиновый шлем-маска). 7. Печка </a:t>
            </a:r>
            <a:r>
              <a:rPr lang="ru-RU" sz="5600" dirty="0">
                <a:latin typeface="Times New Roman" panose="02020603050405020304" pitchFamily="18" charset="0"/>
                <a:cs typeface="Times New Roman" panose="02020603050405020304" pitchFamily="18" charset="0"/>
              </a:rPr>
              <a:t>- буржуйка. Предназначалась для отопления помещения</a:t>
            </a:r>
            <a:r>
              <a:rPr lang="ru-RU" sz="5600" dirty="0" smtClean="0">
                <a:latin typeface="Times New Roman" panose="02020603050405020304" pitchFamily="18" charset="0"/>
                <a:cs typeface="Times New Roman" panose="02020603050405020304" pitchFamily="18" charset="0"/>
              </a:rPr>
              <a:t>. 8. Патефон.  9. Мельница </a:t>
            </a:r>
            <a:r>
              <a:rPr lang="ru-RU" sz="5600" dirty="0">
                <a:latin typeface="Times New Roman" panose="02020603050405020304" pitchFamily="18" charset="0"/>
                <a:cs typeface="Times New Roman" panose="02020603050405020304" pitchFamily="18" charset="0"/>
              </a:rPr>
              <a:t>ручная. Применялась для помола зерна в период оккупации поселка в 1942 –</a:t>
            </a:r>
            <a:r>
              <a:rPr lang="ru-RU" sz="5600" dirty="0" smtClean="0">
                <a:latin typeface="Times New Roman" panose="02020603050405020304" pitchFamily="18" charset="0"/>
                <a:cs typeface="Times New Roman" panose="02020603050405020304" pitchFamily="18" charset="0"/>
              </a:rPr>
              <a:t>1943г.                                                                                                               </a:t>
            </a:r>
            <a:r>
              <a:rPr lang="ru-RU" sz="5600" dirty="0">
                <a:latin typeface="Times New Roman" panose="02020603050405020304" pitchFamily="18" charset="0"/>
                <a:cs typeface="Times New Roman" panose="02020603050405020304" pitchFamily="18" charset="0"/>
              </a:rPr>
              <a:t>10. Телефонный аппарат военного времени.  </a:t>
            </a:r>
            <a:r>
              <a:rPr lang="ru-RU" sz="5600" dirty="0" smtClean="0">
                <a:latin typeface="Times New Roman" panose="02020603050405020304" pitchFamily="18" charset="0"/>
                <a:cs typeface="Times New Roman" panose="02020603050405020304" pitchFamily="18" charset="0"/>
              </a:rPr>
              <a:t>11.Каска </a:t>
            </a:r>
            <a:r>
              <a:rPr lang="ru-RU" sz="5600" dirty="0">
                <a:latin typeface="Times New Roman" panose="02020603050405020304" pitchFamily="18" charset="0"/>
                <a:cs typeface="Times New Roman" panose="02020603050405020304" pitchFamily="18" charset="0"/>
              </a:rPr>
              <a:t>советского солдата.   </a:t>
            </a:r>
            <a:r>
              <a:rPr lang="ru-RU" sz="5600" dirty="0" smtClean="0">
                <a:latin typeface="Times New Roman" panose="02020603050405020304" pitchFamily="18" charset="0"/>
                <a:cs typeface="Times New Roman" panose="02020603050405020304" pitchFamily="18" charset="0"/>
              </a:rPr>
              <a:t>12. </a:t>
            </a:r>
            <a:r>
              <a:rPr lang="ru-RU" sz="5600" dirty="0">
                <a:latin typeface="Times New Roman" panose="02020603050405020304" pitchFamily="18" charset="0"/>
                <a:cs typeface="Times New Roman" panose="02020603050405020304" pitchFamily="18" charset="0"/>
              </a:rPr>
              <a:t>Гильза от русского снаряда-2 шт</a:t>
            </a:r>
            <a:r>
              <a:rPr lang="ru-RU" sz="5600" dirty="0" smtClean="0">
                <a:latin typeface="Times New Roman" panose="02020603050405020304" pitchFamily="18" charset="0"/>
                <a:cs typeface="Times New Roman" panose="02020603050405020304" pitchFamily="18" charset="0"/>
              </a:rPr>
              <a:t>. 14</a:t>
            </a:r>
            <a:r>
              <a:rPr lang="ru-RU" sz="5600" dirty="0">
                <a:latin typeface="Times New Roman" panose="02020603050405020304" pitchFamily="18" charset="0"/>
                <a:cs typeface="Times New Roman" panose="02020603050405020304" pitchFamily="18" charset="0"/>
              </a:rPr>
              <a:t>. Головка от снаряда-6 </a:t>
            </a:r>
            <a:r>
              <a:rPr lang="ru-RU" sz="5600" dirty="0" smtClean="0">
                <a:latin typeface="Times New Roman" panose="02020603050405020304" pitchFamily="18" charset="0"/>
                <a:cs typeface="Times New Roman" panose="02020603050405020304" pitchFamily="18" charset="0"/>
              </a:rPr>
              <a:t>шт.15</a:t>
            </a:r>
            <a:r>
              <a:rPr lang="ru-RU" sz="5600" dirty="0">
                <a:latin typeface="Times New Roman" panose="02020603050405020304" pitchFamily="18" charset="0"/>
                <a:cs typeface="Times New Roman" panose="02020603050405020304" pitchFamily="18" charset="0"/>
              </a:rPr>
              <a:t>. Головка от </a:t>
            </a:r>
            <a:r>
              <a:rPr lang="ru-RU" sz="5600" dirty="0" smtClean="0">
                <a:latin typeface="Times New Roman" panose="02020603050405020304" pitchFamily="18" charset="0"/>
                <a:cs typeface="Times New Roman" panose="02020603050405020304" pitchFamily="18" charset="0"/>
              </a:rPr>
              <a:t>авиабомбы.16</a:t>
            </a:r>
            <a:r>
              <a:rPr lang="ru-RU" sz="5600" dirty="0">
                <a:latin typeface="Times New Roman" panose="02020603050405020304" pitchFamily="18" charset="0"/>
                <a:cs typeface="Times New Roman" panose="02020603050405020304" pitchFamily="18" charset="0"/>
              </a:rPr>
              <a:t>. Магазин (диск) к ручному пулемету Дегтярева. Имеет круглую форму с небольшими треугольными отверстиями</a:t>
            </a:r>
            <a:r>
              <a:rPr lang="ru-RU" sz="5600" dirty="0" smtClean="0">
                <a:latin typeface="Times New Roman" panose="02020603050405020304" pitchFamily="18" charset="0"/>
                <a:cs typeface="Times New Roman" panose="02020603050405020304" pitchFamily="18" charset="0"/>
              </a:rPr>
              <a:t>.                                                                             17.  Каска </a:t>
            </a:r>
            <a:r>
              <a:rPr lang="ru-RU" sz="5600" dirty="0">
                <a:latin typeface="Times New Roman" panose="02020603050405020304" pitchFamily="18" charset="0"/>
                <a:cs typeface="Times New Roman" panose="02020603050405020304" pitchFamily="18" charset="0"/>
              </a:rPr>
              <a:t>немецкого солдата</a:t>
            </a:r>
            <a:r>
              <a:rPr lang="ru-RU" sz="5600" dirty="0" smtClean="0">
                <a:latin typeface="Times New Roman" panose="02020603050405020304" pitchFamily="18" charset="0"/>
                <a:cs typeface="Times New Roman" panose="02020603050405020304" pitchFamily="18" charset="0"/>
              </a:rPr>
              <a:t>. 18</a:t>
            </a:r>
            <a:r>
              <a:rPr lang="ru-RU" sz="5600" dirty="0">
                <a:latin typeface="Times New Roman" panose="02020603050405020304" pitchFamily="18" charset="0"/>
                <a:cs typeface="Times New Roman" panose="02020603050405020304" pitchFamily="18" charset="0"/>
              </a:rPr>
              <a:t>.  Осколки от снарядов</a:t>
            </a:r>
            <a:r>
              <a:rPr lang="ru-RU" sz="5600" dirty="0" smtClean="0">
                <a:latin typeface="Times New Roman" panose="02020603050405020304" pitchFamily="18" charset="0"/>
                <a:cs typeface="Times New Roman" panose="02020603050405020304" pitchFamily="18" charset="0"/>
              </a:rPr>
              <a:t>. 19</a:t>
            </a:r>
            <a:r>
              <a:rPr lang="ru-RU" sz="5600" dirty="0">
                <a:latin typeface="Times New Roman" panose="02020603050405020304" pitchFamily="18" charset="0"/>
                <a:cs typeface="Times New Roman" panose="02020603050405020304" pitchFamily="18" charset="0"/>
              </a:rPr>
              <a:t>.  Телефонный аппарат (немецкий), черного цвета, без трубки. Левый нижний рычаг отломан. На верхнем плато буквы немецкого алфавита с позывными. Посередине плато-дыра. Электрические платы отсутствуют. На дне аппарата электро-схема. На задней стенке бирка с цифрами 1940  57588</a:t>
            </a:r>
            <a:r>
              <a:rPr lang="ru-RU" sz="5600" dirty="0" smtClean="0">
                <a:latin typeface="Times New Roman" panose="02020603050405020304" pitchFamily="18" charset="0"/>
                <a:cs typeface="Times New Roman" panose="02020603050405020304" pitchFamily="18" charset="0"/>
              </a:rPr>
              <a:t>. 20</a:t>
            </a:r>
            <a:r>
              <a:rPr lang="ru-RU" sz="5600" dirty="0">
                <a:latin typeface="Times New Roman" panose="02020603050405020304" pitchFamily="18" charset="0"/>
                <a:cs typeface="Times New Roman" panose="02020603050405020304" pitchFamily="18" charset="0"/>
              </a:rPr>
              <a:t>.  Термос для пайка. Крышка отсутствует. Небольшие вмятины по всему корпусу. Брезентовый ремень. Изготовлен из алюминия, весь корпус в черных пятнах</a:t>
            </a:r>
            <a:r>
              <a:rPr lang="ru-RU" sz="5600" dirty="0" smtClean="0">
                <a:latin typeface="Times New Roman" panose="02020603050405020304" pitchFamily="18" charset="0"/>
                <a:cs typeface="Times New Roman" panose="02020603050405020304" pitchFamily="18" charset="0"/>
              </a:rPr>
              <a:t>. 21</a:t>
            </a:r>
            <a:r>
              <a:rPr lang="ru-RU" sz="5600" dirty="0">
                <a:latin typeface="Times New Roman" panose="02020603050405020304" pitchFamily="18" charset="0"/>
                <a:cs typeface="Times New Roman" panose="02020603050405020304" pitchFamily="18" charset="0"/>
              </a:rPr>
              <a:t>. Земля Городов – Героев и Городов Воинской Славы. Находится в деревянном ящике, разделенном на ячейки. Земля городов; Волгоград,  Москва,  Ленинград,  Одесса,  Севастополь,  Киев, Брест, Новороссийск, Минск, Тула, Курск, Белгород</a:t>
            </a:r>
            <a:r>
              <a:rPr lang="ru-RU" sz="5600" dirty="0" smtClean="0">
                <a:latin typeface="Times New Roman" panose="02020603050405020304" pitchFamily="18" charset="0"/>
                <a:cs typeface="Times New Roman" panose="02020603050405020304" pitchFamily="18" charset="0"/>
              </a:rPr>
              <a:t>. 22</a:t>
            </a:r>
            <a:r>
              <a:rPr lang="ru-RU" sz="5600" dirty="0">
                <a:latin typeface="Times New Roman" panose="02020603050405020304" pitchFamily="18" charset="0"/>
                <a:cs typeface="Times New Roman" panose="02020603050405020304" pitchFamily="18" charset="0"/>
              </a:rPr>
              <a:t>. Ящик для пулеметной ленты. Форма прямоугольная. Сверху металлическая ручка. По бокам крепления для ремней и застежка</a:t>
            </a:r>
            <a:r>
              <a:rPr lang="ru-RU" sz="5600" dirty="0" smtClean="0">
                <a:latin typeface="Times New Roman" panose="02020603050405020304" pitchFamily="18" charset="0"/>
                <a:cs typeface="Times New Roman" panose="02020603050405020304" pitchFamily="18" charset="0"/>
              </a:rPr>
              <a:t>. 23</a:t>
            </a:r>
            <a:r>
              <a:rPr lang="ru-RU" sz="5600" dirty="0">
                <a:latin typeface="Times New Roman" panose="02020603050405020304" pitchFamily="18" charset="0"/>
                <a:cs typeface="Times New Roman" panose="02020603050405020304" pitchFamily="18" charset="0"/>
              </a:rPr>
              <a:t>. Шлем танкиста. Головной убор в форме облегающей шапки с ушами, по бокам пришиты наушники, приглушающие громкие звуки, на шлеме шнур с вилкой для подключения к рации. Внутри пришита бирка с надписью: Москва 1978. Объединение "ТРУД" Скорняжно- пошивочная ФКА; размер </a:t>
            </a:r>
            <a:r>
              <a:rPr lang="ru-RU" sz="5600" dirty="0" smtClean="0">
                <a:latin typeface="Times New Roman" panose="02020603050405020304" pitchFamily="18" charset="0"/>
                <a:cs typeface="Times New Roman" panose="02020603050405020304" pitchFamily="18" charset="0"/>
              </a:rPr>
              <a:t>56. 24.Ручная граната.25</a:t>
            </a:r>
            <a:r>
              <a:rPr lang="ru-RU" sz="5600" dirty="0">
                <a:latin typeface="Times New Roman" panose="02020603050405020304" pitchFamily="18" charset="0"/>
                <a:cs typeface="Times New Roman" panose="02020603050405020304" pitchFamily="18" charset="0"/>
              </a:rPr>
              <a:t>. Осколок от снаряда-5 шт</a:t>
            </a:r>
            <a:r>
              <a:rPr lang="ru-RU" sz="5600" dirty="0" smtClean="0">
                <a:latin typeface="Times New Roman" panose="02020603050405020304" pitchFamily="18" charset="0"/>
                <a:cs typeface="Times New Roman" panose="02020603050405020304" pitchFamily="18" charset="0"/>
              </a:rPr>
              <a:t>. 26</a:t>
            </a:r>
            <a:r>
              <a:rPr lang="ru-RU" sz="5600" dirty="0">
                <a:latin typeface="Times New Roman" panose="02020603050405020304" pitchFamily="18" charset="0"/>
                <a:cs typeface="Times New Roman" panose="02020603050405020304" pitchFamily="18" charset="0"/>
              </a:rPr>
              <a:t>. </a:t>
            </a:r>
            <a:r>
              <a:rPr lang="ru-RU" sz="5600" dirty="0" smtClean="0">
                <a:latin typeface="Times New Roman" panose="02020603050405020304" pitchFamily="18" charset="0"/>
                <a:cs typeface="Times New Roman" panose="02020603050405020304" pitchFamily="18" charset="0"/>
              </a:rPr>
              <a:t>Примус.27</a:t>
            </a:r>
            <a:r>
              <a:rPr lang="ru-RU" sz="5600" dirty="0">
                <a:latin typeface="Times New Roman" panose="02020603050405020304" pitchFamily="18" charset="0"/>
                <a:cs typeface="Times New Roman" panose="02020603050405020304" pitchFamily="18" charset="0"/>
              </a:rPr>
              <a:t>. Немецкая ручная печка</a:t>
            </a:r>
            <a:r>
              <a:rPr lang="ru-RU" sz="5600" dirty="0" smtClean="0">
                <a:latin typeface="Times New Roman" panose="02020603050405020304" pitchFamily="18" charset="0"/>
                <a:cs typeface="Times New Roman" panose="02020603050405020304" pitchFamily="18" charset="0"/>
              </a:rPr>
              <a:t>. </a:t>
            </a:r>
            <a:endParaRPr lang="ru-RU"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760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95718" y="756192"/>
            <a:ext cx="10239842" cy="6180635"/>
          </a:xfrm>
        </p:spPr>
        <p:txBody>
          <a:bodyPr>
            <a:normAutofit/>
          </a:bodyPr>
          <a:lstStyle/>
          <a:p>
            <a:pPr algn="just">
              <a:lnSpc>
                <a:spcPct val="120000"/>
              </a:lnSpc>
              <a:spcBef>
                <a:spcPts val="0"/>
              </a:spcBef>
            </a:pPr>
            <a:r>
              <a:rPr lang="ru-RU" sz="1400" dirty="0" smtClean="0">
                <a:latin typeface="Times New Roman" panose="02020603050405020304" pitchFamily="18" charset="0"/>
                <a:cs typeface="Times New Roman" panose="02020603050405020304" pitchFamily="18" charset="0"/>
              </a:rPr>
              <a:t>28. Коптилка – светильник из гильзы-3шт. 29. Гильза с оперением к реактивной установке «Катюша».30. Котелок и кружка солдата времен Великой Отечественной войны. 31. Медали и удостоверения участников ВОВ-11 шт. 32. Ствол со ствольной коробкой от немецкого карабина. 33.  Ствол со ствольной коробкой от немецкой винтовки. 34. Ствол от чехословацкого пулемета-2 шт.35. Мина к миномету. 36. Гильза от немецкого снаряда-5 шт. 37. Гильза от русского снаряда-2 шт. 38. Головка от снаряда-6 шт. 39. Головка от авиабомбы. 40. Магазин (диск) к ручному пулемету Дегтярева. Имеет круглую форму с небольшими треугольными отверстиями. . Каска немецкого солдата. 41.Осколок от снаряда с цифрами 3 - 62 6-39. 42.Телефонный аппарат (немецкий), черного цвета, без трубки. Левый нижний рычаг отломан. На верхнем плато буквы немецкого алфавита с позывными. Посередине плато-дыра. Электрические платы отсутствуют. На дне аппарата электро-схема. На задней стенке бирка с цифрами 1940  57588. 43. Термос для пайка. Крышка отсутствует. Небольшие вмятины по всему корпусу. Брезентовый ремень. Изготовлен из алюминия, весь корпус в черных пятнах. 44. Земля Городов – Героев и Городов Воинской Славы. Находится в деревянном ящике, разделенном на ячейки. Земля городов; Волгоград,  Москва,  Ленинград,  Одесса,  Севастополь,  Киев, Брест, Новороссийск, Минск, Тула, Курск, Белгород.45. Ящик для пулеметной ленты. Форма прямоугольная. Сверху металлическая ручка. По бокам крепления для ремней и застежка. 46Шлем танкиста. Головной убор в форме облегающей шапки с ушами, по бокам пришиты наушники, приглушающие громкие звуки, на шлеме шнур с вилкой для подключения к рации. Внутри пришита бирка с надписью: Москва 1978. Объединение "ТРУД" Скорняжно- пошивочная ФКА; размер 56тбчт. 47. Книга. Документальные фотографии "Героям Сталинградской битвы" Подарена выпускницей 1951г. </a:t>
            </a:r>
            <a:r>
              <a:rPr lang="ru-RU" sz="1400" dirty="0" err="1" smtClean="0">
                <a:latin typeface="Times New Roman" panose="02020603050405020304" pitchFamily="18" charset="0"/>
                <a:cs typeface="Times New Roman" panose="02020603050405020304" pitchFamily="18" charset="0"/>
              </a:rPr>
              <a:t>Атановой</a:t>
            </a:r>
            <a:r>
              <a:rPr lang="ru-RU" sz="1400" dirty="0" smtClean="0">
                <a:latin typeface="Times New Roman" panose="02020603050405020304" pitchFamily="18" charset="0"/>
                <a:cs typeface="Times New Roman" panose="02020603050405020304" pitchFamily="18" charset="0"/>
              </a:rPr>
              <a:t> Л.В. в честь 100 -го юбилея Красногвардейской средней школы. 48.Статуэтка «Мамаев Курган». 49.Статуэтка «Сталинград - 1942г." Школе в день 120-летия от </a:t>
            </a:r>
            <a:r>
              <a:rPr lang="ru-RU" sz="1400" dirty="0" err="1" smtClean="0">
                <a:latin typeface="Times New Roman" panose="02020603050405020304" pitchFamily="18" charset="0"/>
                <a:cs typeface="Times New Roman" panose="02020603050405020304" pitchFamily="18" charset="0"/>
              </a:rPr>
              <a:t>Атановой</a:t>
            </a:r>
            <a:r>
              <a:rPr lang="ru-RU" sz="1400" dirty="0" smtClean="0">
                <a:latin typeface="Times New Roman" panose="02020603050405020304" pitchFamily="18" charset="0"/>
                <a:cs typeface="Times New Roman" panose="02020603050405020304" pitchFamily="18" charset="0"/>
              </a:rPr>
              <a:t> Людмилы. На обратной стороне надпись:  «Железный ветер бил им в лицо, а они все шли вперед». 50.Макет памятника "Советским танкистам участникам разгрома </a:t>
            </a:r>
            <a:r>
              <a:rPr lang="ru-RU" sz="1400" dirty="0" err="1" smtClean="0">
                <a:latin typeface="Times New Roman" panose="02020603050405020304" pitchFamily="18" charset="0"/>
                <a:cs typeface="Times New Roman" panose="02020603050405020304" pitchFamily="18" charset="0"/>
              </a:rPr>
              <a:t>немецко</a:t>
            </a:r>
            <a:r>
              <a:rPr lang="ru-RU" sz="1400" dirty="0" smtClean="0">
                <a:latin typeface="Times New Roman" panose="02020603050405020304" pitchFamily="18" charset="0"/>
                <a:cs typeface="Times New Roman" panose="02020603050405020304" pitchFamily="18" charset="0"/>
              </a:rPr>
              <a:t> - фашистских войск в Курской битве 5. VII 1943г" Надпись: «Пионерам Красногвардейского р-она в честь 50-летия Пионерии от пионеров  школы №17г.Белгород 18.V. 72г.».</a:t>
            </a:r>
          </a:p>
          <a:p>
            <a:pPr algn="just">
              <a:lnSpc>
                <a:spcPct val="120000"/>
              </a:lnSpc>
              <a:spcBef>
                <a:spcPts val="0"/>
              </a:spcBef>
            </a:pPr>
            <a:r>
              <a:rPr lang="ru-RU" sz="1400" dirty="0" smtClean="0">
                <a:latin typeface="Times New Roman" panose="02020603050405020304" pitchFamily="18" charset="0"/>
                <a:cs typeface="Times New Roman" panose="02020603050405020304" pitchFamily="18" charset="0"/>
              </a:rPr>
              <a:t>51.Каска советского солдата.</a:t>
            </a:r>
          </a:p>
          <a:p>
            <a:pPr algn="just">
              <a:lnSpc>
                <a:spcPct val="120000"/>
              </a:lnSpc>
              <a:spcBef>
                <a:spcPts val="0"/>
              </a:spcBef>
            </a:pPr>
            <a:endParaRPr lang="ru-RU" sz="1400" dirty="0" smtClean="0"/>
          </a:p>
          <a:p>
            <a:endParaRPr lang="ru-RU" sz="1400" dirty="0"/>
          </a:p>
        </p:txBody>
      </p:sp>
    </p:spTree>
    <p:extLst>
      <p:ext uri="{BB962C8B-B14F-4D97-AF65-F5344CB8AC3E}">
        <p14:creationId xmlns:p14="http://schemas.microsoft.com/office/powerpoint/2010/main" val="1541941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2359</Words>
  <Application>Microsoft Office PowerPoint</Application>
  <PresentationFormat>Широкоэкранный</PresentationFormat>
  <Paragraphs>175</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Yu Gothic Medium</vt:lpstr>
      <vt:lpstr>Arial</vt:lpstr>
      <vt:lpstr>Arial Black</vt:lpstr>
      <vt:lpstr>Calibri</vt:lpstr>
      <vt:lpstr>Calibri Light</vt:lpstr>
      <vt:lpstr>Times New Roman</vt:lpstr>
      <vt:lpstr>Тема Office</vt:lpstr>
      <vt:lpstr>   </vt:lpstr>
      <vt:lpstr>Презентация PowerPoint</vt:lpstr>
      <vt:lpstr>Презентация PowerPoint</vt:lpstr>
      <vt:lpstr>Презентация PowerPoint</vt:lpstr>
      <vt:lpstr>История музея</vt:lpstr>
      <vt:lpstr>Информация о направлениях деятельности музея.      Школьный музей состоит из трех разделов:  «Летопись родной школы»,- «Великая Отечественная война»,  «Традиционный быт 19-20 века» </vt:lpstr>
      <vt:lpstr>Презентация PowerPoint</vt:lpstr>
      <vt:lpstr>Презентация PowerPoint</vt:lpstr>
      <vt:lpstr>Презентация PowerPoint</vt:lpstr>
      <vt:lpstr>Презентация PowerPoint</vt:lpstr>
      <vt:lpstr>Презентация PowerPoint</vt:lpstr>
      <vt:lpstr>Земля Городов – Героев и Городов Воинской Славы. </vt:lpstr>
      <vt:lpstr>Деятельность клуба « Юный музеевед»</vt:lpstr>
      <vt:lpstr>Презентация PowerPoint</vt:lpstr>
      <vt:lpstr>Презентация PowerPoint</vt:lpstr>
      <vt:lpstr>Экскурсии </vt:lpstr>
      <vt:lpstr>Презентация PowerPoint</vt:lpstr>
      <vt:lpstr>Презентация PowerPoint</vt:lpstr>
      <vt:lpstr>Презентация PowerPoint</vt:lpstr>
      <vt:lpstr>Активные участники работы музея</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administrator</dc:creator>
  <cp:lastModifiedBy>administrator</cp:lastModifiedBy>
  <cp:revision>50</cp:revision>
  <dcterms:created xsi:type="dcterms:W3CDTF">2020-03-08T12:00:36Z</dcterms:created>
  <dcterms:modified xsi:type="dcterms:W3CDTF">2021-06-11T11:11:52Z</dcterms:modified>
</cp:coreProperties>
</file>